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gaP4pmBjwUFC9D5VOB+iALkrNeh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1" d="100"/>
          <a:sy n="81" d="100"/>
        </p:scale>
        <p:origin x="72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3" name="Google Shape;193;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5" name="Google Shape;375;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8" name="Google Shape;408;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 name="Google Shape;451;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2" name="Google Shape;462;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3" name="Google Shape;503;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5" name="Google Shape;515;p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8" name="Google Shape;538;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0" name="Google Shape;580;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7" name="Google Shape;597;p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4" name="Google Shape;604;p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7" name="Google Shape;617;p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8" name="Google Shape;628;p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5" name="Google Shape;635;p4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2" name="Google Shape;642;p4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0" name="Google Shape;650;p5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9" name="Google Shape;659;p5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8" name="Google Shape;668;p5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6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5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5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5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5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6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2"/>
          <p:cNvSpPr>
            <a:spLocks noGrp="1"/>
          </p:cNvSpPr>
          <p:nvPr>
            <p:ph type="pic" idx="2"/>
          </p:nvPr>
        </p:nvSpPr>
        <p:spPr>
          <a:xfrm>
            <a:off x="5183188" y="987425"/>
            <a:ext cx="6172200" cy="4873625"/>
          </a:xfrm>
          <a:prstGeom prst="rect">
            <a:avLst/>
          </a:prstGeom>
          <a:noFill/>
          <a:ln>
            <a:noFill/>
          </a:ln>
        </p:spPr>
      </p:sp>
      <p:sp>
        <p:nvSpPr>
          <p:cNvPr id="64" name="Google Shape;64;p6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hyperlink" Target="http://www.nationalsafehavenalliance.org/signag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nationalsafehavenalliance.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nationalsafehavenalliance.or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4233" y="-1412"/>
            <a:ext cx="820434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1"/>
          <p:cNvSpPr txBox="1">
            <a:spLocks noGrp="1"/>
          </p:cNvSpPr>
          <p:nvPr>
            <p:ph type="ctrTitle"/>
          </p:nvPr>
        </p:nvSpPr>
        <p:spPr>
          <a:xfrm>
            <a:off x="1215235" y="2117942"/>
            <a:ext cx="9144000" cy="194369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6600"/>
              <a:buFont typeface="Arial"/>
              <a:buNone/>
            </a:pPr>
            <a:r>
              <a:rPr lang="en-US" sz="6600">
                <a:latin typeface="Arial"/>
                <a:ea typeface="Arial"/>
                <a:cs typeface="Arial"/>
                <a:sym typeface="Arial"/>
              </a:rPr>
              <a:t>National Safe </a:t>
            </a:r>
            <a:br>
              <a:rPr lang="en-US" sz="6600">
                <a:latin typeface="Arial"/>
                <a:ea typeface="Arial"/>
                <a:cs typeface="Arial"/>
                <a:sym typeface="Arial"/>
              </a:rPr>
            </a:br>
            <a:r>
              <a:rPr lang="en-US" sz="6600">
                <a:latin typeface="Arial"/>
                <a:ea typeface="Arial"/>
                <a:cs typeface="Arial"/>
                <a:sym typeface="Arial"/>
              </a:rPr>
              <a:t>Haven Alliance </a:t>
            </a:r>
            <a:endParaRPr/>
          </a:p>
        </p:txBody>
      </p:sp>
      <p:sp>
        <p:nvSpPr>
          <p:cNvPr id="86" name="Google Shape;86;p1"/>
          <p:cNvSpPr/>
          <p:nvPr/>
        </p:nvSpPr>
        <p:spPr>
          <a:xfrm>
            <a:off x="7343363" y="1052370"/>
            <a:ext cx="4796141" cy="4775357"/>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7" name="Google Shape;87;p1" descr="The National Safe Haven Alliance logo with the subtitle, Working to End Infant Abandonment. The logo is circular with curved text on the outer parts of the logo, and within the inner circle of the logo is a line drawing of a hand cradling an infant's head."/>
          <p:cNvPicPr preferRelativeResize="0"/>
          <p:nvPr/>
        </p:nvPicPr>
        <p:blipFill rotWithShape="1">
          <a:blip r:embed="rId3">
            <a:alphaModFix/>
          </a:blip>
          <a:srcRect/>
          <a:stretch/>
        </p:blipFill>
        <p:spPr>
          <a:xfrm>
            <a:off x="7686687" y="1378404"/>
            <a:ext cx="4114800" cy="4114800"/>
          </a:xfrm>
          <a:prstGeom prst="rect">
            <a:avLst/>
          </a:prstGeom>
          <a:noFill/>
          <a:ln>
            <a:noFill/>
          </a:ln>
        </p:spPr>
      </p:pic>
      <p:sp>
        <p:nvSpPr>
          <p:cNvPr id="88" name="Google Shape;88;p1"/>
          <p:cNvSpPr txBox="1"/>
          <p:nvPr/>
        </p:nvSpPr>
        <p:spPr>
          <a:xfrm>
            <a:off x="1215235" y="4061638"/>
            <a:ext cx="610308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0" i="0" u="none" strike="noStrike" cap="none">
                <a:solidFill>
                  <a:schemeClr val="dk1"/>
                </a:solidFill>
                <a:latin typeface="Arial"/>
                <a:ea typeface="Arial"/>
                <a:cs typeface="Arial"/>
                <a:sym typeface="Arial"/>
              </a:rPr>
              <a:t>Safe Haven Training</a:t>
            </a:r>
            <a:endParaRPr sz="44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10" descr="A close-up of an adult's hand holding a baby's hand."/>
          <p:cNvPicPr preferRelativeResize="0"/>
          <p:nvPr/>
        </p:nvPicPr>
        <p:blipFill rotWithShape="1">
          <a:blip r:embed="rId3">
            <a:alphaModFix/>
          </a:blip>
          <a:srcRect r="-2703" b="246"/>
          <a:stretch/>
        </p:blipFill>
        <p:spPr>
          <a:xfrm>
            <a:off x="9028022" y="2496920"/>
            <a:ext cx="2799876" cy="2285022"/>
          </a:xfrm>
          <a:prstGeom prst="rect">
            <a:avLst/>
          </a:prstGeom>
          <a:noFill/>
          <a:ln>
            <a:noFill/>
          </a:ln>
        </p:spPr>
      </p:pic>
      <p:sp>
        <p:nvSpPr>
          <p:cNvPr id="175" name="Google Shape;175;p10"/>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10"/>
          <p:cNvSpPr/>
          <p:nvPr/>
        </p:nvSpPr>
        <p:spPr>
          <a:xfrm>
            <a:off x="417" y="371093"/>
            <a:ext cx="12200956" cy="6486906"/>
          </a:xfrm>
          <a:prstGeom prst="rect">
            <a:avLst/>
          </a:prstGeom>
          <a:solidFill>
            <a:srgbClr val="FFFFFF">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10"/>
          <p:cNvSpPr txBox="1">
            <a:spLocks noGrp="1"/>
          </p:cNvSpPr>
          <p:nvPr>
            <p:ph type="title"/>
          </p:nvPr>
        </p:nvSpPr>
        <p:spPr>
          <a:xfrm>
            <a:off x="838200" y="690858"/>
            <a:ext cx="756592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Safe Haven Laws</a:t>
            </a:r>
            <a:endParaRPr/>
          </a:p>
        </p:txBody>
      </p:sp>
      <p:sp>
        <p:nvSpPr>
          <p:cNvPr id="178" name="Google Shape;178;p10"/>
          <p:cNvSpPr txBox="1">
            <a:spLocks noGrp="1"/>
          </p:cNvSpPr>
          <p:nvPr>
            <p:ph type="body" idx="1"/>
          </p:nvPr>
        </p:nvSpPr>
        <p:spPr>
          <a:xfrm>
            <a:off x="838200" y="1718761"/>
            <a:ext cx="10515600" cy="179392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The state of Texas passed the ﬁrst Safe Haven laws in 1999. Within nine years, all other states had passed their own version of the laws. The laws are intended to protect infants</a:t>
            </a:r>
            <a:br>
              <a:rPr lang="en-US" sz="2000">
                <a:solidFill>
                  <a:srgbClr val="7F7F7F"/>
                </a:solidFill>
                <a:latin typeface="Calibri"/>
                <a:ea typeface="Calibri"/>
                <a:cs typeface="Calibri"/>
                <a:sym typeface="Calibri"/>
              </a:rPr>
            </a:br>
            <a:r>
              <a:rPr lang="en-US" sz="2000">
                <a:solidFill>
                  <a:srgbClr val="7F7F7F"/>
                </a:solidFill>
                <a:latin typeface="Calibri"/>
                <a:ea typeface="Calibri"/>
                <a:cs typeface="Calibri"/>
                <a:sym typeface="Calibri"/>
              </a:rPr>
              <a:t>who may be abandoned by their parents in dangerous locations. </a:t>
            </a:r>
            <a:endParaRPr>
              <a:solidFill>
                <a:srgbClr val="7F7F7F"/>
              </a:solidFill>
            </a:endParaRPr>
          </a:p>
          <a:p>
            <a:pPr marL="0" lvl="0" indent="0" algn="l" rtl="0">
              <a:lnSpc>
                <a:spcPct val="100000"/>
              </a:lnSpc>
              <a:spcBef>
                <a:spcPts val="1000"/>
              </a:spcBef>
              <a:spcAft>
                <a:spcPts val="0"/>
              </a:spcAft>
              <a:buClr>
                <a:srgbClr val="7F7F7F"/>
              </a:buClr>
              <a:buSzPts val="2000"/>
              <a:buNone/>
            </a:pPr>
            <a:r>
              <a:rPr lang="en-US" sz="2000">
                <a:solidFill>
                  <a:srgbClr val="7F7F7F"/>
                </a:solidFill>
                <a:latin typeface="Calibri"/>
                <a:ea typeface="Calibri"/>
                <a:cs typeface="Calibri"/>
                <a:sym typeface="Calibri"/>
              </a:rPr>
              <a:t>While the name and language of the laws vary from state to state, </a:t>
            </a:r>
            <a:br>
              <a:rPr lang="en-US" sz="2000">
                <a:solidFill>
                  <a:srgbClr val="7F7F7F"/>
                </a:solidFill>
                <a:latin typeface="Calibri"/>
                <a:ea typeface="Calibri"/>
                <a:cs typeface="Calibri"/>
                <a:sym typeface="Calibri"/>
              </a:rPr>
            </a:br>
            <a:r>
              <a:rPr lang="en-US" sz="2000">
                <a:solidFill>
                  <a:srgbClr val="7F7F7F"/>
                </a:solidFill>
                <a:latin typeface="Calibri"/>
                <a:ea typeface="Calibri"/>
                <a:cs typeface="Calibri"/>
                <a:sym typeface="Calibri"/>
              </a:rPr>
              <a:t>the laws share some common themes:</a:t>
            </a:r>
            <a:endParaRPr sz="2000">
              <a:solidFill>
                <a:srgbClr val="7F7F7F"/>
              </a:solidFill>
              <a:latin typeface="Calibri"/>
              <a:ea typeface="Calibri"/>
              <a:cs typeface="Calibri"/>
              <a:sym typeface="Calibri"/>
            </a:endParaRPr>
          </a:p>
        </p:txBody>
      </p:sp>
      <p:sp>
        <p:nvSpPr>
          <p:cNvPr id="179" name="Google Shape;179;p10"/>
          <p:cNvSpPr txBox="1"/>
          <p:nvPr/>
        </p:nvSpPr>
        <p:spPr>
          <a:xfrm>
            <a:off x="1339011" y="3684015"/>
            <a:ext cx="610750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Each state has a unique Safe Haven law. </a:t>
            </a:r>
            <a:endParaRPr/>
          </a:p>
        </p:txBody>
      </p:sp>
      <p:sp>
        <p:nvSpPr>
          <p:cNvPr id="180" name="Google Shape;180;p10"/>
          <p:cNvSpPr txBox="1"/>
          <p:nvPr/>
        </p:nvSpPr>
        <p:spPr>
          <a:xfrm>
            <a:off x="1339011" y="4188465"/>
            <a:ext cx="76247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laws differ from state to state on details such as the maximum age an infant may be relinquished, approved locations and specific procedures to follow. </a:t>
            </a:r>
            <a:endParaRPr/>
          </a:p>
        </p:txBody>
      </p:sp>
      <p:sp>
        <p:nvSpPr>
          <p:cNvPr id="181" name="Google Shape;181;p10"/>
          <p:cNvSpPr txBox="1"/>
          <p:nvPr/>
        </p:nvSpPr>
        <p:spPr>
          <a:xfrm>
            <a:off x="1339011" y="4842636"/>
            <a:ext cx="7689011" cy="6535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laws provide safe options for a parent who may be unable or unwilling to care for their infant.</a:t>
            </a:r>
            <a:endParaRPr/>
          </a:p>
        </p:txBody>
      </p:sp>
      <p:sp>
        <p:nvSpPr>
          <p:cNvPr id="182" name="Google Shape;182;p10"/>
          <p:cNvSpPr txBox="1"/>
          <p:nvPr/>
        </p:nvSpPr>
        <p:spPr>
          <a:xfrm>
            <a:off x="1339012" y="5496805"/>
            <a:ext cx="831705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laws allow a parent to anonymously relinquish an unharmed infant to a Safe Haven provider without prosecution. </a:t>
            </a:r>
            <a:endParaRPr/>
          </a:p>
        </p:txBody>
      </p:sp>
      <p:sp>
        <p:nvSpPr>
          <p:cNvPr id="183" name="Google Shape;183;p10"/>
          <p:cNvSpPr txBox="1"/>
          <p:nvPr/>
        </p:nvSpPr>
        <p:spPr>
          <a:xfrm>
            <a:off x="923216" y="3604982"/>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1</a:t>
            </a:r>
            <a:endParaRPr sz="2800">
              <a:solidFill>
                <a:schemeClr val="dk1"/>
              </a:solidFill>
              <a:latin typeface="Arial"/>
              <a:ea typeface="Arial"/>
              <a:cs typeface="Arial"/>
              <a:sym typeface="Arial"/>
            </a:endParaRPr>
          </a:p>
        </p:txBody>
      </p:sp>
      <p:sp>
        <p:nvSpPr>
          <p:cNvPr id="184" name="Google Shape;184;p10"/>
          <p:cNvSpPr txBox="1"/>
          <p:nvPr/>
        </p:nvSpPr>
        <p:spPr>
          <a:xfrm>
            <a:off x="923216" y="4248449"/>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2</a:t>
            </a:r>
            <a:endParaRPr sz="1800">
              <a:solidFill>
                <a:schemeClr val="dk1"/>
              </a:solidFill>
              <a:latin typeface="Calibri"/>
              <a:ea typeface="Calibri"/>
              <a:cs typeface="Calibri"/>
              <a:sym typeface="Calibri"/>
            </a:endParaRPr>
          </a:p>
        </p:txBody>
      </p:sp>
      <p:sp>
        <p:nvSpPr>
          <p:cNvPr id="185" name="Google Shape;185;p10"/>
          <p:cNvSpPr txBox="1"/>
          <p:nvPr/>
        </p:nvSpPr>
        <p:spPr>
          <a:xfrm>
            <a:off x="923216" y="4908848"/>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3</a:t>
            </a:r>
            <a:endParaRPr sz="1800">
              <a:solidFill>
                <a:schemeClr val="dk1"/>
              </a:solidFill>
              <a:latin typeface="Calibri"/>
              <a:ea typeface="Calibri"/>
              <a:cs typeface="Calibri"/>
              <a:sym typeface="Calibri"/>
            </a:endParaRPr>
          </a:p>
        </p:txBody>
      </p:sp>
      <p:sp>
        <p:nvSpPr>
          <p:cNvPr id="186" name="Google Shape;186;p10"/>
          <p:cNvSpPr txBox="1"/>
          <p:nvPr/>
        </p:nvSpPr>
        <p:spPr>
          <a:xfrm>
            <a:off x="923216" y="5557960"/>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4</a:t>
            </a:r>
            <a:endParaRPr sz="2800">
              <a:solidFill>
                <a:schemeClr val="dk1"/>
              </a:solidFill>
              <a:latin typeface="Arial"/>
              <a:ea typeface="Arial"/>
              <a:cs typeface="Arial"/>
              <a:sym typeface="Arial"/>
            </a:endParaRPr>
          </a:p>
        </p:txBody>
      </p:sp>
      <p:sp>
        <p:nvSpPr>
          <p:cNvPr id="187" name="Google Shape;187;p10"/>
          <p:cNvSpPr/>
          <p:nvPr/>
        </p:nvSpPr>
        <p:spPr>
          <a:xfrm>
            <a:off x="920750" y="3682621"/>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8" name="Google Shape;188;p10"/>
          <p:cNvSpPr/>
          <p:nvPr/>
        </p:nvSpPr>
        <p:spPr>
          <a:xfrm>
            <a:off x="920749" y="4325557"/>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9" name="Google Shape;189;p10"/>
          <p:cNvSpPr/>
          <p:nvPr/>
        </p:nvSpPr>
        <p:spPr>
          <a:xfrm>
            <a:off x="920749" y="4982782"/>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10"/>
          <p:cNvSpPr/>
          <p:nvPr/>
        </p:nvSpPr>
        <p:spPr>
          <a:xfrm>
            <a:off x="925512" y="5635246"/>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1"/>
          <p:cNvSpPr/>
          <p:nvPr/>
        </p:nvSpPr>
        <p:spPr>
          <a:xfrm>
            <a:off x="4233" y="-1412"/>
            <a:ext cx="1219679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11"/>
          <p:cNvSpPr txBox="1"/>
          <p:nvPr/>
        </p:nvSpPr>
        <p:spPr>
          <a:xfrm>
            <a:off x="1358166" y="2478150"/>
            <a:ext cx="6632620" cy="193596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Safe Haven</a:t>
            </a:r>
            <a:endParaRPr/>
          </a:p>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Providers</a:t>
            </a:r>
            <a:endParaRPr sz="4400">
              <a:solidFill>
                <a:schemeClr val="dk1"/>
              </a:solidFill>
              <a:latin typeface="Calibri"/>
              <a:ea typeface="Calibri"/>
              <a:cs typeface="Calibri"/>
              <a:sym typeface="Calibri"/>
            </a:endParaRPr>
          </a:p>
        </p:txBody>
      </p:sp>
      <p:pic>
        <p:nvPicPr>
          <p:cNvPr id="197" name="Google Shape;197;p11" descr="Chevron arrows with solid fill"/>
          <p:cNvPicPr preferRelativeResize="0"/>
          <p:nvPr/>
        </p:nvPicPr>
        <p:blipFill rotWithShape="1">
          <a:blip r:embed="rId3">
            <a:alphaModFix/>
          </a:blip>
          <a:srcRect/>
          <a:stretch/>
        </p:blipFill>
        <p:spPr>
          <a:xfrm rot="10800000">
            <a:off x="9062434" y="2982532"/>
            <a:ext cx="1966174" cy="914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2" descr="A yellow van in a garage&#10;&#10;Description automatically generated"/>
          <p:cNvPicPr preferRelativeResize="0"/>
          <p:nvPr/>
        </p:nvPicPr>
        <p:blipFill rotWithShape="1">
          <a:blip r:embed="rId3">
            <a:alphaModFix/>
          </a:blip>
          <a:srcRect/>
          <a:stretch/>
        </p:blipFill>
        <p:spPr>
          <a:xfrm>
            <a:off x="6295727" y="4519084"/>
            <a:ext cx="1262758" cy="1056524"/>
          </a:xfrm>
          <a:prstGeom prst="rect">
            <a:avLst/>
          </a:prstGeom>
          <a:noFill/>
          <a:ln>
            <a:noFill/>
          </a:ln>
        </p:spPr>
      </p:pic>
      <p:pic>
        <p:nvPicPr>
          <p:cNvPr id="203" name="Google Shape;203;p12" descr="A close-up of a police car&#10;&#10;Description automatically generated"/>
          <p:cNvPicPr preferRelativeResize="0"/>
          <p:nvPr/>
        </p:nvPicPr>
        <p:blipFill rotWithShape="1">
          <a:blip r:embed="rId4">
            <a:alphaModFix/>
          </a:blip>
          <a:srcRect/>
          <a:stretch/>
        </p:blipFill>
        <p:spPr>
          <a:xfrm>
            <a:off x="8066146" y="4534688"/>
            <a:ext cx="1232955" cy="1061927"/>
          </a:xfrm>
          <a:prstGeom prst="rect">
            <a:avLst/>
          </a:prstGeom>
          <a:noFill/>
          <a:ln>
            <a:noFill/>
          </a:ln>
        </p:spPr>
      </p:pic>
      <p:sp>
        <p:nvSpPr>
          <p:cNvPr id="204" name="Google Shape;204;p12"/>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12"/>
          <p:cNvSpPr txBox="1">
            <a:spLocks noGrp="1"/>
          </p:cNvSpPr>
          <p:nvPr>
            <p:ph type="title"/>
          </p:nvPr>
        </p:nvSpPr>
        <p:spPr>
          <a:xfrm>
            <a:off x="838200" y="824670"/>
            <a:ext cx="756592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Designated Safe Haven Locations</a:t>
            </a:r>
            <a:endParaRPr/>
          </a:p>
        </p:txBody>
      </p:sp>
      <p:sp>
        <p:nvSpPr>
          <p:cNvPr id="206" name="Google Shape;206;p12"/>
          <p:cNvSpPr txBox="1">
            <a:spLocks noGrp="1"/>
          </p:cNvSpPr>
          <p:nvPr>
            <p:ph type="body" idx="1"/>
          </p:nvPr>
        </p:nvSpPr>
        <p:spPr>
          <a:xfrm>
            <a:off x="838200" y="1852572"/>
            <a:ext cx="10515600" cy="372303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In each state, there are designated Safe Haven locations. Parents must always relinquish an infant to </a:t>
            </a:r>
            <a:br>
              <a:rPr lang="en-US" sz="2000">
                <a:solidFill>
                  <a:srgbClr val="7F7F7F"/>
                </a:solidFill>
                <a:latin typeface="Calibri"/>
                <a:ea typeface="Calibri"/>
                <a:cs typeface="Calibri"/>
                <a:sym typeface="Calibri"/>
              </a:rPr>
            </a:br>
            <a:r>
              <a:rPr lang="en-US" sz="2000">
                <a:solidFill>
                  <a:srgbClr val="7F7F7F"/>
                </a:solidFill>
                <a:latin typeface="Calibri"/>
                <a:ea typeface="Calibri"/>
                <a:cs typeface="Calibri"/>
                <a:sym typeface="Calibri"/>
              </a:rPr>
              <a:t>a staff member or may utilize an infant safety device at one of the designated Safe Haven locations, if available. Designated Safe Haven locations may vary depending on the state. Hospitals are approved locations in every state. Other common designated locations include fire stations, EMS stations and police stations. </a:t>
            </a:r>
            <a:endParaRPr/>
          </a:p>
          <a:p>
            <a:pPr marL="0" lvl="0" indent="0" algn="l" rtl="0">
              <a:lnSpc>
                <a:spcPct val="100000"/>
              </a:lnSpc>
              <a:spcBef>
                <a:spcPts val="1000"/>
              </a:spcBef>
              <a:spcAft>
                <a:spcPts val="0"/>
              </a:spcAft>
              <a:buClr>
                <a:srgbClr val="7F7F7F"/>
              </a:buClr>
              <a:buSzPts val="2000"/>
              <a:buNone/>
            </a:pPr>
            <a:r>
              <a:rPr lang="en-US" sz="2000">
                <a:solidFill>
                  <a:srgbClr val="7F7F7F"/>
                </a:solidFill>
                <a:latin typeface="Calibri"/>
                <a:ea typeface="Calibri"/>
                <a:cs typeface="Calibri"/>
                <a:sym typeface="Calibri"/>
              </a:rPr>
              <a:t>Visit </a:t>
            </a:r>
            <a:r>
              <a:rPr lang="en-US" sz="2000" b="1">
                <a:solidFill>
                  <a:srgbClr val="595959"/>
                </a:solidFill>
                <a:latin typeface="Calibri"/>
                <a:ea typeface="Calibri"/>
                <a:cs typeface="Calibri"/>
                <a:sym typeface="Calibri"/>
              </a:rPr>
              <a:t>www.nationalsafehavenalliance.org/find-a-safe-haven </a:t>
            </a:r>
            <a:r>
              <a:rPr lang="en-US" sz="2000">
                <a:solidFill>
                  <a:srgbClr val="7F7F7F"/>
                </a:solidFill>
                <a:latin typeface="Calibri"/>
                <a:ea typeface="Calibri"/>
                <a:cs typeface="Calibri"/>
                <a:sym typeface="Calibri"/>
              </a:rPr>
              <a:t>for information about designated locations in your state. </a:t>
            </a:r>
            <a:endParaRPr>
              <a:solidFill>
                <a:srgbClr val="7F7F7F"/>
              </a:solidFill>
              <a:latin typeface="Calibri"/>
              <a:ea typeface="Calibri"/>
              <a:cs typeface="Calibri"/>
              <a:sym typeface="Calibri"/>
            </a:endParaRPr>
          </a:p>
        </p:txBody>
      </p:sp>
      <p:grpSp>
        <p:nvGrpSpPr>
          <p:cNvPr id="207" name="Google Shape;207;p12"/>
          <p:cNvGrpSpPr/>
          <p:nvPr/>
        </p:nvGrpSpPr>
        <p:grpSpPr>
          <a:xfrm>
            <a:off x="4395696" y="4519884"/>
            <a:ext cx="1665945" cy="1325563"/>
            <a:chOff x="7518243" y="3327957"/>
            <a:chExt cx="2803511" cy="2230704"/>
          </a:xfrm>
        </p:grpSpPr>
        <p:pic>
          <p:nvPicPr>
            <p:cNvPr id="208" name="Google Shape;208;p12" descr="A fire truck in a garage&#10;&#10;Description automatically generated"/>
            <p:cNvPicPr preferRelativeResize="0"/>
            <p:nvPr/>
          </p:nvPicPr>
          <p:blipFill rotWithShape="1">
            <a:blip r:embed="rId5">
              <a:alphaModFix/>
            </a:blip>
            <a:srcRect/>
            <a:stretch/>
          </p:blipFill>
          <p:spPr>
            <a:xfrm>
              <a:off x="7929513" y="3327957"/>
              <a:ext cx="1980992" cy="1787048"/>
            </a:xfrm>
            <a:prstGeom prst="rect">
              <a:avLst/>
            </a:prstGeom>
            <a:noFill/>
            <a:ln>
              <a:noFill/>
            </a:ln>
          </p:spPr>
        </p:pic>
        <p:sp>
          <p:nvSpPr>
            <p:cNvPr id="209" name="Google Shape;209;p12"/>
            <p:cNvSpPr txBox="1"/>
            <p:nvPr/>
          </p:nvSpPr>
          <p:spPr>
            <a:xfrm>
              <a:off x="7518243" y="5250884"/>
              <a:ext cx="280351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Fire Station</a:t>
              </a:r>
              <a:endParaRPr sz="1800">
                <a:solidFill>
                  <a:schemeClr val="dk1"/>
                </a:solidFill>
                <a:latin typeface="Calibri"/>
                <a:ea typeface="Calibri"/>
                <a:cs typeface="Calibri"/>
                <a:sym typeface="Calibri"/>
              </a:endParaRPr>
            </a:p>
          </p:txBody>
        </p:sp>
      </p:grpSp>
      <p:grpSp>
        <p:nvGrpSpPr>
          <p:cNvPr id="210" name="Google Shape;210;p12"/>
          <p:cNvGrpSpPr/>
          <p:nvPr/>
        </p:nvGrpSpPr>
        <p:grpSpPr>
          <a:xfrm>
            <a:off x="2692667" y="4524915"/>
            <a:ext cx="1630106" cy="1319957"/>
            <a:chOff x="4599672" y="3317070"/>
            <a:chExt cx="2743200" cy="2221270"/>
          </a:xfrm>
        </p:grpSpPr>
        <p:pic>
          <p:nvPicPr>
            <p:cNvPr id="211" name="Google Shape;211;p12" descr="A close-up of a hospital entrance&#10;&#10;Description automatically generated"/>
            <p:cNvPicPr preferRelativeResize="0"/>
            <p:nvPr/>
          </p:nvPicPr>
          <p:blipFill rotWithShape="1">
            <a:blip r:embed="rId6">
              <a:alphaModFix/>
            </a:blip>
            <a:srcRect/>
            <a:stretch/>
          </p:blipFill>
          <p:spPr>
            <a:xfrm>
              <a:off x="4931482" y="3317070"/>
              <a:ext cx="2087387" cy="1776610"/>
            </a:xfrm>
            <a:prstGeom prst="rect">
              <a:avLst/>
            </a:prstGeom>
            <a:noFill/>
            <a:ln>
              <a:noFill/>
            </a:ln>
          </p:spPr>
        </p:pic>
        <p:sp>
          <p:nvSpPr>
            <p:cNvPr id="212" name="Google Shape;212;p12"/>
            <p:cNvSpPr txBox="1"/>
            <p:nvPr/>
          </p:nvSpPr>
          <p:spPr>
            <a:xfrm>
              <a:off x="4599672" y="5230563"/>
              <a:ext cx="274320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Hospital</a:t>
              </a:r>
              <a:endParaRPr/>
            </a:p>
          </p:txBody>
        </p:sp>
      </p:grpSp>
      <p:sp>
        <p:nvSpPr>
          <p:cNvPr id="213" name="Google Shape;213;p12"/>
          <p:cNvSpPr txBox="1"/>
          <p:nvPr/>
        </p:nvSpPr>
        <p:spPr>
          <a:xfrm>
            <a:off x="7815302" y="5662555"/>
            <a:ext cx="1665945"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Police Station</a:t>
            </a:r>
            <a:endParaRPr sz="1800">
              <a:solidFill>
                <a:schemeClr val="dk1"/>
              </a:solidFill>
              <a:latin typeface="Calibri"/>
              <a:ea typeface="Calibri"/>
              <a:cs typeface="Calibri"/>
              <a:sym typeface="Calibri"/>
            </a:endParaRPr>
          </a:p>
        </p:txBody>
      </p:sp>
      <p:sp>
        <p:nvSpPr>
          <p:cNvPr id="214" name="Google Shape;214;p12"/>
          <p:cNvSpPr txBox="1"/>
          <p:nvPr/>
        </p:nvSpPr>
        <p:spPr>
          <a:xfrm>
            <a:off x="6112273" y="5661980"/>
            <a:ext cx="163010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Calibri"/>
                <a:ea typeface="Calibri"/>
                <a:cs typeface="Calibri"/>
                <a:sym typeface="Calibri"/>
              </a:rPr>
              <a:t>EMS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3"/>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13"/>
          <p:cNvSpPr txBox="1">
            <a:spLocks noGrp="1"/>
          </p:cNvSpPr>
          <p:nvPr>
            <p:ph type="title"/>
          </p:nvPr>
        </p:nvSpPr>
        <p:spPr>
          <a:xfrm>
            <a:off x="838200" y="1528447"/>
            <a:ext cx="756592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Safe Haven Signage</a:t>
            </a:r>
            <a:endParaRPr sz="3600">
              <a:latin typeface="Arial"/>
              <a:ea typeface="Arial"/>
              <a:cs typeface="Arial"/>
              <a:sym typeface="Arial"/>
            </a:endParaRPr>
          </a:p>
          <a:p>
            <a:pPr marL="0" lvl="0" indent="0" algn="l" rtl="0">
              <a:lnSpc>
                <a:spcPct val="90000"/>
              </a:lnSpc>
              <a:spcBef>
                <a:spcPts val="0"/>
              </a:spcBef>
              <a:spcAft>
                <a:spcPts val="0"/>
              </a:spcAft>
              <a:buClr>
                <a:schemeClr val="dk1"/>
              </a:buClr>
              <a:buSzPts val="3600"/>
              <a:buFont typeface="Arial"/>
              <a:buNone/>
            </a:pPr>
            <a:endParaRPr sz="3600">
              <a:latin typeface="Arial"/>
              <a:ea typeface="Arial"/>
              <a:cs typeface="Arial"/>
              <a:sym typeface="Arial"/>
            </a:endParaRPr>
          </a:p>
        </p:txBody>
      </p:sp>
      <p:sp>
        <p:nvSpPr>
          <p:cNvPr id="221" name="Google Shape;221;p13"/>
          <p:cNvSpPr txBox="1">
            <a:spLocks noGrp="1"/>
          </p:cNvSpPr>
          <p:nvPr>
            <p:ph type="body" idx="1"/>
          </p:nvPr>
        </p:nvSpPr>
        <p:spPr>
          <a:xfrm>
            <a:off x="838200" y="2556350"/>
            <a:ext cx="5703000" cy="2992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2000"/>
              <a:buNone/>
            </a:pPr>
            <a:r>
              <a:rPr lang="en-US" sz="2000">
                <a:solidFill>
                  <a:srgbClr val="000000"/>
                </a:solidFill>
                <a:latin typeface="Calibri"/>
                <a:ea typeface="Calibri"/>
                <a:cs typeface="Calibri"/>
                <a:sym typeface="Calibri"/>
              </a:rPr>
              <a:t>Safe Haven locations will be marked with signage as shown in the image. Parents must always relinquish an infant to a staff member, or may utilize a newborn safety device at one of the designated Safe Haven locations.</a:t>
            </a:r>
            <a:endParaRPr sz="2000">
              <a:solidFill>
                <a:srgbClr val="000000"/>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2000"/>
              <a:buNone/>
            </a:pPr>
            <a:endParaRPr sz="2000">
              <a:solidFill>
                <a:srgbClr val="000000"/>
              </a:solidFill>
            </a:endParaRPr>
          </a:p>
          <a:p>
            <a:pPr marL="0" lvl="0" indent="0" algn="l" rtl="0">
              <a:lnSpc>
                <a:spcPct val="100000"/>
              </a:lnSpc>
              <a:spcBef>
                <a:spcPts val="1000"/>
              </a:spcBef>
              <a:spcAft>
                <a:spcPts val="0"/>
              </a:spcAft>
              <a:buClr>
                <a:srgbClr val="000000"/>
              </a:buClr>
              <a:buSzPts val="2000"/>
              <a:buNone/>
            </a:pPr>
            <a:r>
              <a:rPr lang="en-US" sz="2000">
                <a:solidFill>
                  <a:srgbClr val="000000"/>
                </a:solidFill>
                <a:latin typeface="Calibri"/>
                <a:ea typeface="Calibri"/>
                <a:cs typeface="Calibri"/>
                <a:sym typeface="Calibri"/>
              </a:rPr>
              <a:t>The National Safe Haven Alliance provides signage to approved locations on their website at</a:t>
            </a:r>
            <a:r>
              <a:rPr lang="en-US" sz="2000">
                <a:solidFill>
                  <a:srgbClr val="000000"/>
                </a:solidFill>
              </a:rPr>
              <a:t> </a:t>
            </a:r>
            <a:r>
              <a:rPr lang="en-US" sz="2000" u="sng">
                <a:solidFill>
                  <a:srgbClr val="F86767"/>
                </a:solidFill>
                <a:hlinkClick r:id="rId3">
                  <a:extLst>
                    <a:ext uri="{A12FA001-AC4F-418D-AE19-62706E023703}">
                      <ahyp:hlinkClr xmlns:ahyp="http://schemas.microsoft.com/office/drawing/2018/hyperlinkcolor" val="tx"/>
                    </a:ext>
                  </a:extLst>
                </a:hlinkClick>
              </a:rPr>
              <a:t>www.nationalsafehavenallia</a:t>
            </a:r>
            <a:r>
              <a:rPr lang="en-US" sz="2000">
                <a:solidFill>
                  <a:srgbClr val="F86767"/>
                </a:solidFill>
                <a:latin typeface="Arial"/>
                <a:ea typeface="Arial"/>
                <a:cs typeface="Arial"/>
                <a:sym typeface="Arial"/>
              </a:rPr>
              <a:t>﻿</a:t>
            </a:r>
            <a:r>
              <a:rPr lang="en-US" sz="2000" u="sng">
                <a:solidFill>
                  <a:srgbClr val="F86767"/>
                </a:solidFill>
                <a:hlinkClick r:id="rId3">
                  <a:extLst>
                    <a:ext uri="{A12FA001-AC4F-418D-AE19-62706E023703}">
                      <ahyp:hlinkClr xmlns:ahyp="http://schemas.microsoft.com/office/drawing/2018/hyperlinkcolor" val="tx"/>
                    </a:ext>
                  </a:extLst>
                </a:hlinkClick>
              </a:rPr>
              <a:t>nce.org/signage</a:t>
            </a:r>
            <a:r>
              <a:rPr lang="en-US" sz="2000">
                <a:solidFill>
                  <a:srgbClr val="7F7F7F"/>
                </a:solidFill>
              </a:rPr>
              <a:t>. </a:t>
            </a:r>
            <a:endParaRPr>
              <a:solidFill>
                <a:srgbClr val="7F7F7F"/>
              </a:solidFill>
            </a:endParaRPr>
          </a:p>
        </p:txBody>
      </p:sp>
      <p:grpSp>
        <p:nvGrpSpPr>
          <p:cNvPr id="222" name="Google Shape;222;p13"/>
          <p:cNvGrpSpPr/>
          <p:nvPr/>
        </p:nvGrpSpPr>
        <p:grpSpPr>
          <a:xfrm>
            <a:off x="7148001" y="1555819"/>
            <a:ext cx="4112314" cy="4189816"/>
            <a:chOff x="7148001" y="1371600"/>
            <a:chExt cx="4112314" cy="4189816"/>
          </a:xfrm>
        </p:grpSpPr>
        <p:pic>
          <p:nvPicPr>
            <p:cNvPr id="223" name="Google Shape;223;p13" descr="Safe Haven sign. Text on sign reads, &quot;Safe Babies, Safe Place. Safe Haven only when staff are present.&quot; The Spanish translation reads, &quot;Refugio Seguro solo cuando el personal esta presente&quot;."/>
            <p:cNvPicPr preferRelativeResize="0"/>
            <p:nvPr/>
          </p:nvPicPr>
          <p:blipFill rotWithShape="1">
            <a:blip r:embed="rId4">
              <a:alphaModFix/>
            </a:blip>
            <a:srcRect/>
            <a:stretch/>
          </p:blipFill>
          <p:spPr>
            <a:xfrm>
              <a:off x="7148001" y="1371600"/>
              <a:ext cx="4112314" cy="4114800"/>
            </a:xfrm>
            <a:prstGeom prst="rect">
              <a:avLst/>
            </a:prstGeom>
            <a:noFill/>
            <a:ln>
              <a:noFill/>
            </a:ln>
          </p:spPr>
        </p:pic>
        <p:sp>
          <p:nvSpPr>
            <p:cNvPr id="224" name="Google Shape;224;p13"/>
            <p:cNvSpPr/>
            <p:nvPr/>
          </p:nvSpPr>
          <p:spPr>
            <a:xfrm>
              <a:off x="7682422" y="5395617"/>
              <a:ext cx="3366577" cy="6655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13"/>
            <p:cNvSpPr/>
            <p:nvPr/>
          </p:nvSpPr>
          <p:spPr>
            <a:xfrm rot="-360000">
              <a:off x="10999351" y="5456009"/>
              <a:ext cx="233632" cy="9345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4"/>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1" name="Google Shape;231;p14"/>
          <p:cNvSpPr txBox="1">
            <a:spLocks noGrp="1"/>
          </p:cNvSpPr>
          <p:nvPr>
            <p:ph type="title"/>
          </p:nvPr>
        </p:nvSpPr>
        <p:spPr>
          <a:xfrm>
            <a:off x="838200" y="1188207"/>
            <a:ext cx="756592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State Specific Signage</a:t>
            </a:r>
            <a:endParaRPr/>
          </a:p>
        </p:txBody>
      </p:sp>
      <p:sp>
        <p:nvSpPr>
          <p:cNvPr id="232" name="Google Shape;232;p14"/>
          <p:cNvSpPr txBox="1">
            <a:spLocks noGrp="1"/>
          </p:cNvSpPr>
          <p:nvPr>
            <p:ph type="body" idx="1"/>
          </p:nvPr>
        </p:nvSpPr>
        <p:spPr>
          <a:xfrm>
            <a:off x="838200" y="2216111"/>
            <a:ext cx="10515600" cy="87265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2000"/>
              <a:buNone/>
            </a:pPr>
            <a:r>
              <a:rPr lang="en-US" sz="2000">
                <a:solidFill>
                  <a:srgbClr val="000000"/>
                </a:solidFill>
                <a:latin typeface="Calibri"/>
                <a:ea typeface="Calibri"/>
                <a:cs typeface="Calibri"/>
                <a:sym typeface="Calibri"/>
              </a:rPr>
              <a:t>Some states will use a logo unique to the state for designated Safe Haven locations. </a:t>
            </a:r>
            <a:br>
              <a:rPr lang="en-US" sz="2000">
                <a:solidFill>
                  <a:srgbClr val="000000"/>
                </a:solidFill>
                <a:latin typeface="Calibri"/>
                <a:ea typeface="Calibri"/>
                <a:cs typeface="Calibri"/>
                <a:sym typeface="Calibri"/>
              </a:rPr>
            </a:br>
            <a:r>
              <a:rPr lang="en-US" sz="2000">
                <a:solidFill>
                  <a:srgbClr val="000000"/>
                </a:solidFill>
                <a:latin typeface="Calibri"/>
                <a:ea typeface="Calibri"/>
                <a:cs typeface="Calibri"/>
                <a:sym typeface="Calibri"/>
              </a:rPr>
              <a:t>Below are some examples of different state's logos.</a:t>
            </a:r>
            <a:endParaRPr>
              <a:solidFill>
                <a:srgbClr val="7F7F7F"/>
              </a:solidFill>
            </a:endParaRPr>
          </a:p>
        </p:txBody>
      </p:sp>
      <p:pic>
        <p:nvPicPr>
          <p:cNvPr id="233" name="Google Shape;233;p14" descr="A sign with a baby in it&#10;&#10;Description automatically generated"/>
          <p:cNvPicPr preferRelativeResize="0"/>
          <p:nvPr/>
        </p:nvPicPr>
        <p:blipFill rotWithShape="1">
          <a:blip r:embed="rId3">
            <a:alphaModFix/>
          </a:blip>
          <a:srcRect/>
          <a:stretch/>
        </p:blipFill>
        <p:spPr>
          <a:xfrm>
            <a:off x="8133608" y="3599120"/>
            <a:ext cx="2137363" cy="1803400"/>
          </a:xfrm>
          <a:prstGeom prst="rect">
            <a:avLst/>
          </a:prstGeom>
          <a:noFill/>
          <a:ln>
            <a:noFill/>
          </a:ln>
        </p:spPr>
      </p:pic>
      <p:pic>
        <p:nvPicPr>
          <p:cNvPr id="234" name="Google Shape;234;p14" descr="A yellow sign with a black and yellow triangle and a person hugging&#10;&#10;Description automatically generated"/>
          <p:cNvPicPr preferRelativeResize="0"/>
          <p:nvPr/>
        </p:nvPicPr>
        <p:blipFill rotWithShape="1">
          <a:blip r:embed="rId4">
            <a:alphaModFix/>
          </a:blip>
          <a:srcRect/>
          <a:stretch/>
        </p:blipFill>
        <p:spPr>
          <a:xfrm>
            <a:off x="1335273" y="3626734"/>
            <a:ext cx="2400300" cy="1803400"/>
          </a:xfrm>
          <a:prstGeom prst="rect">
            <a:avLst/>
          </a:prstGeom>
          <a:noFill/>
          <a:ln>
            <a:noFill/>
          </a:ln>
        </p:spPr>
      </p:pic>
      <p:pic>
        <p:nvPicPr>
          <p:cNvPr id="235" name="Google Shape;235;p14" descr="A blue baby in a house&#10;&#10;Description automatically generated"/>
          <p:cNvPicPr preferRelativeResize="0"/>
          <p:nvPr/>
        </p:nvPicPr>
        <p:blipFill rotWithShape="1">
          <a:blip r:embed="rId5">
            <a:alphaModFix/>
          </a:blip>
          <a:srcRect/>
          <a:stretch/>
        </p:blipFill>
        <p:spPr>
          <a:xfrm>
            <a:off x="4892370" y="3269435"/>
            <a:ext cx="2084439" cy="21606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5"/>
          <p:cNvSpPr/>
          <p:nvPr/>
        </p:nvSpPr>
        <p:spPr>
          <a:xfrm>
            <a:off x="4233" y="-1412"/>
            <a:ext cx="12192012" cy="6865056"/>
          </a:xfrm>
          <a:prstGeom prst="rect">
            <a:avLst/>
          </a:prstGeom>
          <a:solidFill>
            <a:srgbClr val="F86767">
              <a:alpha val="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15"/>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15"/>
          <p:cNvSpPr txBox="1">
            <a:spLocks noGrp="1"/>
          </p:cNvSpPr>
          <p:nvPr>
            <p:ph type="title"/>
          </p:nvPr>
        </p:nvSpPr>
        <p:spPr>
          <a:xfrm>
            <a:off x="838200" y="1271235"/>
            <a:ext cx="100708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86767"/>
              </a:buClr>
              <a:buSzPts val="3600"/>
              <a:buFont typeface="Arial"/>
              <a:buNone/>
            </a:pPr>
            <a:r>
              <a:rPr lang="en-US" sz="3600">
                <a:solidFill>
                  <a:srgbClr val="F86767"/>
                </a:solidFill>
                <a:latin typeface="Arial"/>
                <a:ea typeface="Arial"/>
                <a:cs typeface="Arial"/>
                <a:sym typeface="Arial"/>
              </a:rPr>
              <a:t>Providing a Safe and Confidential Environment</a:t>
            </a:r>
            <a:endParaRPr>
              <a:solidFill>
                <a:srgbClr val="F86767"/>
              </a:solidFill>
            </a:endParaRPr>
          </a:p>
        </p:txBody>
      </p:sp>
      <p:sp>
        <p:nvSpPr>
          <p:cNvPr id="243" name="Google Shape;243;p15"/>
          <p:cNvSpPr txBox="1">
            <a:spLocks noGrp="1"/>
          </p:cNvSpPr>
          <p:nvPr>
            <p:ph type="body" idx="1"/>
          </p:nvPr>
        </p:nvSpPr>
        <p:spPr>
          <a:xfrm>
            <a:off x="838200" y="2299137"/>
            <a:ext cx="10515600" cy="372303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Each designated Safe Haven location includes its own procedures that personnel must follow when accepting a relinquished infant. The priority is to provide a safe and confidential environment for a mother or parent.</a:t>
            </a:r>
            <a:endParaRPr/>
          </a:p>
          <a:p>
            <a:pPr marL="228600" lvl="0" indent="-228600" algn="l" rtl="0">
              <a:lnSpc>
                <a:spcPct val="10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Provide all options for a parent in a crisis situation.</a:t>
            </a:r>
            <a:endParaRPr/>
          </a:p>
          <a:p>
            <a:pPr marL="228600" lvl="0" indent="-228600" algn="l" rtl="0">
              <a:lnSpc>
                <a:spcPct val="10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Facilitate involvement with NSHA staff for further support.</a:t>
            </a:r>
            <a:endParaRPr/>
          </a:p>
          <a:p>
            <a:pPr marL="228600" lvl="0" indent="-228600" algn="l" rtl="0">
              <a:lnSpc>
                <a:spcPct val="10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Provide resources for the mother or parent; answer all questions.</a:t>
            </a:r>
            <a:endParaRPr/>
          </a:p>
          <a:p>
            <a:pPr marL="228600" lvl="0" indent="-228600" algn="l" rtl="0">
              <a:lnSpc>
                <a:spcPct val="10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Encourage women to deliver in the hospital, if possible.</a:t>
            </a:r>
            <a:endParaRPr/>
          </a:p>
          <a:p>
            <a:pPr marL="228600" lvl="0" indent="-228600" algn="l" rtl="0">
              <a:lnSpc>
                <a:spcPct val="10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Provide counseling resources for the mother or parent, if requested.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6"/>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6"/>
          <p:cNvSpPr txBox="1">
            <a:spLocks noGrp="1"/>
          </p:cNvSpPr>
          <p:nvPr>
            <p:ph type="title"/>
          </p:nvPr>
        </p:nvSpPr>
        <p:spPr>
          <a:xfrm>
            <a:off x="838200" y="886309"/>
            <a:ext cx="100708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Best Practices for Safe Haven Providers </a:t>
            </a:r>
            <a:endParaRPr/>
          </a:p>
        </p:txBody>
      </p:sp>
      <p:sp>
        <p:nvSpPr>
          <p:cNvPr id="250" name="Google Shape;250;p16"/>
          <p:cNvSpPr txBox="1">
            <a:spLocks noGrp="1"/>
          </p:cNvSpPr>
          <p:nvPr>
            <p:ph type="body" idx="1"/>
          </p:nvPr>
        </p:nvSpPr>
        <p:spPr>
          <a:xfrm>
            <a:off x="838200" y="1914211"/>
            <a:ext cx="10515600" cy="412292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If an infant is relinquished to you, reference the following best practices. These practices are helpful guidelines, regardless of the location.</a:t>
            </a:r>
            <a:endParaRPr/>
          </a:p>
          <a:p>
            <a:pPr marL="0" lvl="0" indent="0" algn="l" rtl="0">
              <a:lnSpc>
                <a:spcPct val="100000"/>
              </a:lnSpc>
              <a:spcBef>
                <a:spcPts val="1000"/>
              </a:spcBef>
              <a:spcAft>
                <a:spcPts val="0"/>
              </a:spcAft>
              <a:buClr>
                <a:srgbClr val="262626"/>
              </a:buClr>
              <a:buSzPts val="2400"/>
              <a:buNone/>
            </a:pPr>
            <a:r>
              <a:rPr lang="en-US" sz="2400">
                <a:solidFill>
                  <a:srgbClr val="262626"/>
                </a:solidFill>
                <a:latin typeface="Arial"/>
                <a:ea typeface="Arial"/>
                <a:cs typeface="Arial"/>
                <a:sym typeface="Arial"/>
              </a:rPr>
              <a:t>Accept the Infant </a:t>
            </a:r>
            <a:endParaRPr/>
          </a:p>
          <a:p>
            <a:pPr marL="0" lvl="0" indent="0" algn="l" rtl="0">
              <a:lnSpc>
                <a:spcPct val="100000"/>
              </a:lnSpc>
              <a:spcBef>
                <a:spcPts val="1000"/>
              </a:spcBef>
              <a:spcAft>
                <a:spcPts val="0"/>
              </a:spcAft>
              <a:buClr>
                <a:srgbClr val="7F7F7F"/>
              </a:buClr>
              <a:buSzPts val="2000"/>
              <a:buNone/>
            </a:pPr>
            <a:r>
              <a:rPr lang="en-US" sz="2000">
                <a:solidFill>
                  <a:srgbClr val="7F7F7F"/>
                </a:solidFill>
                <a:latin typeface="Calibri"/>
                <a:ea typeface="Calibri"/>
                <a:cs typeface="Calibri"/>
                <a:sym typeface="Calibri"/>
              </a:rPr>
              <a:t>Assume the infant is at risk for neglect and abandonment. </a:t>
            </a:r>
            <a:endParaRPr/>
          </a:p>
          <a:p>
            <a:pPr marL="0" lvl="0" indent="0" algn="l" rtl="0">
              <a:lnSpc>
                <a:spcPct val="100000"/>
              </a:lnSpc>
              <a:spcBef>
                <a:spcPts val="1000"/>
              </a:spcBef>
              <a:spcAft>
                <a:spcPts val="0"/>
              </a:spcAft>
              <a:buClr>
                <a:srgbClr val="262626"/>
              </a:buClr>
              <a:buSzPts val="2400"/>
              <a:buNone/>
            </a:pPr>
            <a:r>
              <a:rPr lang="en-US" sz="2400">
                <a:solidFill>
                  <a:srgbClr val="262626"/>
                </a:solidFill>
                <a:latin typeface="Arial"/>
                <a:ea typeface="Arial"/>
                <a:cs typeface="Arial"/>
                <a:sym typeface="Arial"/>
              </a:rPr>
              <a:t>Ask for Information</a:t>
            </a:r>
            <a:endParaRPr/>
          </a:p>
          <a:p>
            <a:pPr marL="0" lvl="0" indent="0" algn="l" rtl="0">
              <a:lnSpc>
                <a:spcPct val="100000"/>
              </a:lnSpc>
              <a:spcBef>
                <a:spcPts val="1000"/>
              </a:spcBef>
              <a:spcAft>
                <a:spcPts val="0"/>
              </a:spcAft>
              <a:buClr>
                <a:srgbClr val="7F7F7F"/>
              </a:buClr>
              <a:buSzPts val="2000"/>
              <a:buNone/>
            </a:pPr>
            <a:r>
              <a:rPr lang="en-US" sz="2000">
                <a:solidFill>
                  <a:srgbClr val="7F7F7F"/>
                </a:solidFill>
                <a:latin typeface="Calibri"/>
                <a:ea typeface="Calibri"/>
                <a:cs typeface="Calibri"/>
                <a:sym typeface="Calibri"/>
              </a:rPr>
              <a:t>Ask the parent if they are willing to provide information however, the parent is not required to provide information. </a:t>
            </a:r>
            <a:endParaRPr/>
          </a:p>
          <a:p>
            <a:pPr marL="0" lvl="0" indent="0" algn="l" rtl="0">
              <a:lnSpc>
                <a:spcPct val="100000"/>
              </a:lnSpc>
              <a:spcBef>
                <a:spcPts val="1000"/>
              </a:spcBef>
              <a:spcAft>
                <a:spcPts val="0"/>
              </a:spcAft>
              <a:buClr>
                <a:srgbClr val="262626"/>
              </a:buClr>
              <a:buSzPts val="2400"/>
              <a:buNone/>
            </a:pPr>
            <a:r>
              <a:rPr lang="en-US" sz="2400">
                <a:solidFill>
                  <a:srgbClr val="262626"/>
                </a:solidFill>
                <a:latin typeface="Arial"/>
                <a:ea typeface="Arial"/>
                <a:cs typeface="Arial"/>
                <a:sym typeface="Arial"/>
              </a:rPr>
              <a:t>Transport the Infant to a Hospital</a:t>
            </a:r>
            <a:endParaRPr/>
          </a:p>
          <a:p>
            <a:pPr marL="0" lvl="0" indent="0" algn="l" rtl="0">
              <a:lnSpc>
                <a:spcPct val="100000"/>
              </a:lnSpc>
              <a:spcBef>
                <a:spcPts val="1000"/>
              </a:spcBef>
              <a:spcAft>
                <a:spcPts val="0"/>
              </a:spcAft>
              <a:buClr>
                <a:srgbClr val="7F7F7F"/>
              </a:buClr>
              <a:buSzPts val="2000"/>
              <a:buNone/>
            </a:pPr>
            <a:r>
              <a:rPr lang="en-US" sz="2000">
                <a:solidFill>
                  <a:srgbClr val="7F7F7F"/>
                </a:solidFill>
                <a:latin typeface="Calibri"/>
                <a:ea typeface="Calibri"/>
                <a:cs typeface="Calibri"/>
                <a:sym typeface="Calibri"/>
              </a:rPr>
              <a:t>Call 911 for medical evaluation and transportation to the nearest Emergency Department. Fire and EMS will notify hospital staff of the Safe Haven relinquishment upon arrival.</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7"/>
          <p:cNvSpPr/>
          <p:nvPr/>
        </p:nvSpPr>
        <p:spPr>
          <a:xfrm>
            <a:off x="1" y="-2"/>
            <a:ext cx="12191998" cy="68580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7"/>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17"/>
          <p:cNvSpPr txBox="1">
            <a:spLocks noGrp="1"/>
          </p:cNvSpPr>
          <p:nvPr>
            <p:ph type="title"/>
          </p:nvPr>
        </p:nvSpPr>
        <p:spPr>
          <a:xfrm>
            <a:off x="838200" y="1025927"/>
            <a:ext cx="1007080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What if the child is older than the </a:t>
            </a:r>
            <a:br>
              <a:rPr lang="en-US" sz="3600">
                <a:latin typeface="Arial"/>
                <a:ea typeface="Arial"/>
                <a:cs typeface="Arial"/>
                <a:sym typeface="Arial"/>
              </a:rPr>
            </a:br>
            <a:r>
              <a:rPr lang="en-US" sz="3600">
                <a:latin typeface="Arial"/>
                <a:ea typeface="Arial"/>
                <a:cs typeface="Arial"/>
                <a:sym typeface="Arial"/>
              </a:rPr>
              <a:t>Safe Haven law allows? </a:t>
            </a:r>
            <a:endParaRPr/>
          </a:p>
        </p:txBody>
      </p:sp>
      <p:sp>
        <p:nvSpPr>
          <p:cNvPr id="258" name="Google Shape;258;p17"/>
          <p:cNvSpPr txBox="1">
            <a:spLocks noGrp="1"/>
          </p:cNvSpPr>
          <p:nvPr>
            <p:ph type="body" idx="1"/>
          </p:nvPr>
        </p:nvSpPr>
        <p:spPr>
          <a:xfrm>
            <a:off x="838200" y="2351490"/>
            <a:ext cx="7689011" cy="87340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Clr>
                <a:srgbClr val="7F7F7F"/>
              </a:buClr>
              <a:buSzPct val="100000"/>
              <a:buNone/>
            </a:pPr>
            <a:r>
              <a:rPr lang="en-US" sz="2000">
                <a:solidFill>
                  <a:srgbClr val="7F7F7F"/>
                </a:solidFill>
                <a:latin typeface="Calibri"/>
                <a:ea typeface="Calibri"/>
                <a:cs typeface="Calibri"/>
                <a:sym typeface="Calibri"/>
              </a:rPr>
              <a:t>If a parent chooses to relinquish a child who is older than the age allowed by the Safe Haven law, follow the steps below:</a:t>
            </a:r>
            <a:br>
              <a:rPr lang="en-US" sz="2000">
                <a:solidFill>
                  <a:srgbClr val="7F7F7F"/>
                </a:solidFill>
                <a:latin typeface="Calibri"/>
                <a:ea typeface="Calibri"/>
                <a:cs typeface="Calibri"/>
                <a:sym typeface="Calibri"/>
              </a:rPr>
            </a:br>
            <a:endParaRPr sz="2000">
              <a:solidFill>
                <a:srgbClr val="7F7F7F"/>
              </a:solidFill>
              <a:latin typeface="Calibri"/>
              <a:ea typeface="Calibri"/>
              <a:cs typeface="Calibri"/>
              <a:sym typeface="Calibri"/>
            </a:endParaRPr>
          </a:p>
          <a:p>
            <a:pPr marL="0" lvl="0" indent="0" algn="l" rtl="0">
              <a:lnSpc>
                <a:spcPct val="100000"/>
              </a:lnSpc>
              <a:spcBef>
                <a:spcPts val="1000"/>
              </a:spcBef>
              <a:spcAft>
                <a:spcPts val="0"/>
              </a:spcAft>
              <a:buClr>
                <a:schemeClr val="dk1"/>
              </a:buClr>
              <a:buSzPct val="100000"/>
              <a:buNone/>
            </a:pPr>
            <a:endParaRPr sz="2000">
              <a:solidFill>
                <a:srgbClr val="7F7F7F"/>
              </a:solidFill>
              <a:latin typeface="Calibri"/>
              <a:ea typeface="Calibri"/>
              <a:cs typeface="Calibri"/>
              <a:sym typeface="Calibri"/>
            </a:endParaRPr>
          </a:p>
        </p:txBody>
      </p:sp>
      <p:sp>
        <p:nvSpPr>
          <p:cNvPr id="259" name="Google Shape;259;p17"/>
          <p:cNvSpPr txBox="1"/>
          <p:nvPr/>
        </p:nvSpPr>
        <p:spPr>
          <a:xfrm>
            <a:off x="1339011" y="3099039"/>
            <a:ext cx="88477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Voluntarily accept the child; assume the child is at risk for abuse and neglect.</a:t>
            </a:r>
            <a:endParaRPr/>
          </a:p>
        </p:txBody>
      </p:sp>
      <p:sp>
        <p:nvSpPr>
          <p:cNvPr id="260" name="Google Shape;260;p17"/>
          <p:cNvSpPr txBox="1"/>
          <p:nvPr/>
        </p:nvSpPr>
        <p:spPr>
          <a:xfrm>
            <a:off x="1337451" y="3636909"/>
            <a:ext cx="7322455"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Encourage the parent to stay at the location to discuss safe placement options, such as Safe Families and foster care. If the parent chooses to leave the location, they will be at risk of prosecution. If the parent leaves, notify law enforcement and the appropriate state agency.</a:t>
            </a:r>
            <a:endParaRPr/>
          </a:p>
        </p:txBody>
      </p:sp>
      <p:sp>
        <p:nvSpPr>
          <p:cNvPr id="261" name="Google Shape;261;p17"/>
          <p:cNvSpPr txBox="1"/>
          <p:nvPr/>
        </p:nvSpPr>
        <p:spPr>
          <a:xfrm>
            <a:off x="1339011" y="5052353"/>
            <a:ext cx="768901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Call the NSHA Crisis Hotline for support and resources: 1-888-510-2229.</a:t>
            </a:r>
            <a:endParaRPr/>
          </a:p>
        </p:txBody>
      </p:sp>
      <p:sp>
        <p:nvSpPr>
          <p:cNvPr id="262" name="Google Shape;262;p17"/>
          <p:cNvSpPr txBox="1"/>
          <p:nvPr/>
        </p:nvSpPr>
        <p:spPr>
          <a:xfrm>
            <a:off x="1339011" y="5698872"/>
            <a:ext cx="83170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Transport the child to the nearest hospital for evaluation.</a:t>
            </a:r>
            <a:endParaRPr/>
          </a:p>
        </p:txBody>
      </p:sp>
      <p:sp>
        <p:nvSpPr>
          <p:cNvPr id="263" name="Google Shape;263;p17"/>
          <p:cNvSpPr txBox="1"/>
          <p:nvPr/>
        </p:nvSpPr>
        <p:spPr>
          <a:xfrm>
            <a:off x="923216" y="3020006"/>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1</a:t>
            </a:r>
            <a:endParaRPr sz="2800">
              <a:solidFill>
                <a:schemeClr val="dk1"/>
              </a:solidFill>
              <a:latin typeface="Arial"/>
              <a:ea typeface="Arial"/>
              <a:cs typeface="Arial"/>
              <a:sym typeface="Arial"/>
            </a:endParaRPr>
          </a:p>
        </p:txBody>
      </p:sp>
      <p:sp>
        <p:nvSpPr>
          <p:cNvPr id="264" name="Google Shape;264;p17"/>
          <p:cNvSpPr txBox="1"/>
          <p:nvPr/>
        </p:nvSpPr>
        <p:spPr>
          <a:xfrm>
            <a:off x="923216" y="3971822"/>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2</a:t>
            </a:r>
            <a:endParaRPr sz="1800">
              <a:solidFill>
                <a:schemeClr val="dk1"/>
              </a:solidFill>
              <a:latin typeface="Calibri"/>
              <a:ea typeface="Calibri"/>
              <a:cs typeface="Calibri"/>
              <a:sym typeface="Calibri"/>
            </a:endParaRPr>
          </a:p>
        </p:txBody>
      </p:sp>
      <p:sp>
        <p:nvSpPr>
          <p:cNvPr id="265" name="Google Shape;265;p17"/>
          <p:cNvSpPr txBox="1"/>
          <p:nvPr/>
        </p:nvSpPr>
        <p:spPr>
          <a:xfrm>
            <a:off x="923216" y="4972474"/>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3</a:t>
            </a:r>
            <a:endParaRPr sz="1800">
              <a:solidFill>
                <a:schemeClr val="dk1"/>
              </a:solidFill>
              <a:latin typeface="Calibri"/>
              <a:ea typeface="Calibri"/>
              <a:cs typeface="Calibri"/>
              <a:sym typeface="Calibri"/>
            </a:endParaRPr>
          </a:p>
        </p:txBody>
      </p:sp>
      <p:sp>
        <p:nvSpPr>
          <p:cNvPr id="266" name="Google Shape;266;p17"/>
          <p:cNvSpPr txBox="1"/>
          <p:nvPr/>
        </p:nvSpPr>
        <p:spPr>
          <a:xfrm>
            <a:off x="923216" y="5621586"/>
            <a:ext cx="3673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4</a:t>
            </a:r>
            <a:endParaRPr sz="2800">
              <a:solidFill>
                <a:schemeClr val="dk1"/>
              </a:solidFill>
              <a:latin typeface="Arial"/>
              <a:ea typeface="Arial"/>
              <a:cs typeface="Arial"/>
              <a:sym typeface="Arial"/>
            </a:endParaRPr>
          </a:p>
        </p:txBody>
      </p:sp>
      <p:sp>
        <p:nvSpPr>
          <p:cNvPr id="267" name="Google Shape;267;p17"/>
          <p:cNvSpPr/>
          <p:nvPr/>
        </p:nvSpPr>
        <p:spPr>
          <a:xfrm>
            <a:off x="920750" y="3097645"/>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17"/>
          <p:cNvSpPr/>
          <p:nvPr/>
        </p:nvSpPr>
        <p:spPr>
          <a:xfrm>
            <a:off x="920749" y="4048930"/>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17"/>
          <p:cNvSpPr/>
          <p:nvPr/>
        </p:nvSpPr>
        <p:spPr>
          <a:xfrm>
            <a:off x="920749" y="5046408"/>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7"/>
          <p:cNvSpPr/>
          <p:nvPr/>
        </p:nvSpPr>
        <p:spPr>
          <a:xfrm>
            <a:off x="925512" y="5698872"/>
            <a:ext cx="368300" cy="368300"/>
          </a:xfrm>
          <a:prstGeom prst="ellipse">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1" name="Google Shape;271;p17" descr="A baby sitting in a dress&#10;&#10;Description automatically generated"/>
          <p:cNvPicPr preferRelativeResize="0"/>
          <p:nvPr/>
        </p:nvPicPr>
        <p:blipFill rotWithShape="1">
          <a:blip r:embed="rId3">
            <a:alphaModFix/>
          </a:blip>
          <a:srcRect l="45256"/>
          <a:stretch/>
        </p:blipFill>
        <p:spPr>
          <a:xfrm>
            <a:off x="9073220" y="371093"/>
            <a:ext cx="3118779" cy="64869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8"/>
          <p:cNvSpPr/>
          <p:nvPr/>
        </p:nvSpPr>
        <p:spPr>
          <a:xfrm>
            <a:off x="4233" y="-1412"/>
            <a:ext cx="1219679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18"/>
          <p:cNvSpPr txBox="1"/>
          <p:nvPr/>
        </p:nvSpPr>
        <p:spPr>
          <a:xfrm>
            <a:off x="1257395" y="2497570"/>
            <a:ext cx="6632620" cy="188432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Calibri"/>
              <a:buNone/>
            </a:pPr>
            <a:endParaRPr sz="4400">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Facilitating</a:t>
            </a:r>
            <a:endParaRPr/>
          </a:p>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Safety</a:t>
            </a:r>
            <a:endParaRPr sz="6600">
              <a:solidFill>
                <a:schemeClr val="dk1"/>
              </a:solidFill>
              <a:latin typeface="Calibri"/>
              <a:ea typeface="Calibri"/>
              <a:cs typeface="Calibri"/>
              <a:sym typeface="Calibri"/>
            </a:endParaRPr>
          </a:p>
        </p:txBody>
      </p:sp>
      <p:pic>
        <p:nvPicPr>
          <p:cNvPr id="278" name="Google Shape;278;p18" descr="Chevron arrows with solid fill"/>
          <p:cNvPicPr preferRelativeResize="0"/>
          <p:nvPr/>
        </p:nvPicPr>
        <p:blipFill rotWithShape="1">
          <a:blip r:embed="rId3">
            <a:alphaModFix/>
          </a:blip>
          <a:srcRect/>
          <a:stretch/>
        </p:blipFill>
        <p:spPr>
          <a:xfrm rot="10800000">
            <a:off x="9062434" y="2982532"/>
            <a:ext cx="1966174" cy="914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9"/>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19"/>
          <p:cNvSpPr txBox="1">
            <a:spLocks noGrp="1"/>
          </p:cNvSpPr>
          <p:nvPr>
            <p:ph type="title"/>
          </p:nvPr>
        </p:nvSpPr>
        <p:spPr>
          <a:xfrm>
            <a:off x="838200" y="1391722"/>
            <a:ext cx="8507720" cy="235133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Best Practices</a:t>
            </a:r>
            <a:br>
              <a:rPr lang="en-US" sz="3600">
                <a:latin typeface="Arial"/>
                <a:ea typeface="Arial"/>
                <a:cs typeface="Arial"/>
                <a:sym typeface="Arial"/>
              </a:rPr>
            </a:br>
            <a:r>
              <a:rPr lang="en-US" sz="3600">
                <a:latin typeface="Arial"/>
                <a:ea typeface="Arial"/>
                <a:cs typeface="Arial"/>
                <a:sym typeface="Arial"/>
              </a:rPr>
              <a:t>for Hospital Staff</a:t>
            </a:r>
            <a:endParaRPr/>
          </a:p>
        </p:txBody>
      </p:sp>
      <p:sp>
        <p:nvSpPr>
          <p:cNvPr id="285" name="Google Shape;285;p19"/>
          <p:cNvSpPr txBox="1">
            <a:spLocks noGrp="1"/>
          </p:cNvSpPr>
          <p:nvPr>
            <p:ph type="body" idx="1"/>
          </p:nvPr>
        </p:nvSpPr>
        <p:spPr>
          <a:xfrm>
            <a:off x="838200" y="3248748"/>
            <a:ext cx="3325447" cy="196077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Designated Safe Haven locations have procedures that personnel must follow when accepting a relinquished infant. First, let’s look at procedures for hospital staff. </a:t>
            </a:r>
            <a:endParaRPr>
              <a:solidFill>
                <a:srgbClr val="7F7F7F"/>
              </a:solidFill>
              <a:latin typeface="Calibri"/>
              <a:ea typeface="Calibri"/>
              <a:cs typeface="Calibri"/>
              <a:sym typeface="Calibri"/>
            </a:endParaRPr>
          </a:p>
        </p:txBody>
      </p:sp>
      <p:pic>
        <p:nvPicPr>
          <p:cNvPr id="286" name="Google Shape;286;p19" descr="A group of people in blue scrubs walking in a hallway"/>
          <p:cNvPicPr preferRelativeResize="0"/>
          <p:nvPr/>
        </p:nvPicPr>
        <p:blipFill rotWithShape="1">
          <a:blip r:embed="rId3">
            <a:alphaModFix/>
          </a:blip>
          <a:srcRect l="186" t="281" r="29737" b="6591"/>
          <a:stretch/>
        </p:blipFill>
        <p:spPr>
          <a:xfrm>
            <a:off x="4826000" y="368262"/>
            <a:ext cx="7379832" cy="648318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a:spLocks noGrp="1"/>
          </p:cNvSpPr>
          <p:nvPr>
            <p:ph type="title"/>
          </p:nvPr>
        </p:nvSpPr>
        <p:spPr>
          <a:xfrm>
            <a:off x="838200" y="90403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Welcome to the National Safe Haven Alliance </a:t>
            </a:r>
            <a:br>
              <a:rPr lang="en-US" sz="3600">
                <a:latin typeface="Arial"/>
                <a:ea typeface="Arial"/>
                <a:cs typeface="Arial"/>
                <a:sym typeface="Arial"/>
              </a:rPr>
            </a:br>
            <a:r>
              <a:rPr lang="en-US" sz="3600">
                <a:latin typeface="Arial"/>
                <a:ea typeface="Arial"/>
                <a:cs typeface="Arial"/>
                <a:sym typeface="Arial"/>
              </a:rPr>
              <a:t>Safe Haven training! </a:t>
            </a:r>
            <a:endParaRPr/>
          </a:p>
        </p:txBody>
      </p:sp>
      <p:sp>
        <p:nvSpPr>
          <p:cNvPr id="94" name="Google Shape;94;p2"/>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2"/>
          <p:cNvSpPr txBox="1">
            <a:spLocks noGrp="1"/>
          </p:cNvSpPr>
          <p:nvPr>
            <p:ph type="body" idx="1"/>
          </p:nvPr>
        </p:nvSpPr>
        <p:spPr>
          <a:xfrm>
            <a:off x="838200" y="2245483"/>
            <a:ext cx="10515600" cy="94566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F7F7F"/>
              </a:buClr>
              <a:buSzPts val="2000"/>
              <a:buNone/>
            </a:pPr>
            <a:r>
              <a:rPr lang="en-US" sz="2000" dirty="0">
                <a:solidFill>
                  <a:srgbClr val="7F7F7F"/>
                </a:solidFill>
                <a:latin typeface="Calibri"/>
                <a:ea typeface="Calibri"/>
                <a:cs typeface="Calibri"/>
                <a:sym typeface="Calibri"/>
              </a:rPr>
              <a:t>This course was developed by the National Safe Haven Alliance (NSHA). NSHA was established in </a:t>
            </a:r>
            <a:br>
              <a:rPr lang="en-US" sz="2000" dirty="0">
                <a:solidFill>
                  <a:srgbClr val="7F7F7F"/>
                </a:solidFill>
                <a:latin typeface="Calibri"/>
                <a:ea typeface="Calibri"/>
                <a:cs typeface="Calibri"/>
                <a:sym typeface="Calibri"/>
              </a:rPr>
            </a:br>
            <a:r>
              <a:rPr lang="en-US" sz="2000" dirty="0">
                <a:solidFill>
                  <a:srgbClr val="7F7F7F"/>
                </a:solidFill>
                <a:latin typeface="Calibri"/>
                <a:ea typeface="Calibri"/>
                <a:cs typeface="Calibri"/>
                <a:sym typeface="Calibri"/>
              </a:rPr>
              <a:t>2004 as a federally identified 501(c)(3) organization dedicated to ending infant abandonment and infanticide throughout the nation.</a:t>
            </a:r>
            <a:endParaRPr sz="2000" dirty="0">
              <a:solidFill>
                <a:srgbClr val="7F7F7F"/>
              </a:solidFill>
              <a:latin typeface="Calibri"/>
              <a:ea typeface="Calibri"/>
              <a:cs typeface="Calibri"/>
              <a:sym typeface="Calibri"/>
            </a:endParaRPr>
          </a:p>
        </p:txBody>
      </p:sp>
      <p:grpSp>
        <p:nvGrpSpPr>
          <p:cNvPr id="96" name="Google Shape;96;p2"/>
          <p:cNvGrpSpPr/>
          <p:nvPr/>
        </p:nvGrpSpPr>
        <p:grpSpPr>
          <a:xfrm>
            <a:off x="835089" y="3193790"/>
            <a:ext cx="10515601" cy="1162084"/>
            <a:chOff x="835089" y="2422525"/>
            <a:chExt cx="10515601" cy="1162084"/>
          </a:xfrm>
        </p:grpSpPr>
        <p:sp>
          <p:nvSpPr>
            <p:cNvPr id="97" name="Google Shape;97;p2"/>
            <p:cNvSpPr txBox="1"/>
            <p:nvPr/>
          </p:nvSpPr>
          <p:spPr>
            <a:xfrm>
              <a:off x="842865" y="2422525"/>
              <a:ext cx="10507825" cy="87458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Arial"/>
                <a:buNone/>
              </a:pPr>
              <a:r>
                <a:rPr lang="en-US" sz="2400" dirty="0">
                  <a:solidFill>
                    <a:schemeClr val="dk1"/>
                  </a:solidFill>
                  <a:latin typeface="Arial"/>
                  <a:ea typeface="Arial"/>
                  <a:cs typeface="Arial"/>
                  <a:sym typeface="Arial"/>
                </a:rPr>
                <a:t>Estimated Course Length</a:t>
              </a:r>
              <a:endParaRPr sz="2400" dirty="0">
                <a:solidFill>
                  <a:schemeClr val="dk1"/>
                </a:solidFill>
                <a:latin typeface="Calibri"/>
                <a:ea typeface="Calibri"/>
                <a:cs typeface="Calibri"/>
                <a:sym typeface="Calibri"/>
              </a:endParaRPr>
            </a:p>
          </p:txBody>
        </p:sp>
        <p:sp>
          <p:nvSpPr>
            <p:cNvPr id="98" name="Google Shape;98;p2"/>
            <p:cNvSpPr txBox="1"/>
            <p:nvPr/>
          </p:nvSpPr>
          <p:spPr>
            <a:xfrm>
              <a:off x="835089" y="3121025"/>
              <a:ext cx="10507825" cy="46358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7F7F7F"/>
                </a:buClr>
                <a:buSzPts val="2000"/>
                <a:buFont typeface="Arial"/>
                <a:buNone/>
              </a:pPr>
              <a:r>
                <a:rPr lang="en-US" sz="2000">
                  <a:solidFill>
                    <a:srgbClr val="7F7F7F"/>
                  </a:solidFill>
                  <a:latin typeface="Calibri"/>
                  <a:ea typeface="Calibri"/>
                  <a:cs typeface="Calibri"/>
                  <a:sym typeface="Calibri"/>
                </a:rPr>
                <a:t>20 minutes</a:t>
              </a:r>
              <a:endParaRPr sz="2800">
                <a:solidFill>
                  <a:srgbClr val="7F7F7F"/>
                </a:solidFill>
                <a:latin typeface="Calibri"/>
                <a:ea typeface="Calibri"/>
                <a:cs typeface="Calibri"/>
                <a:sym typeface="Calibri"/>
              </a:endParaRPr>
            </a:p>
          </p:txBody>
        </p:sp>
      </p:grpSp>
      <p:sp>
        <p:nvSpPr>
          <p:cNvPr id="99" name="Google Shape;99;p2"/>
          <p:cNvSpPr txBox="1"/>
          <p:nvPr/>
        </p:nvSpPr>
        <p:spPr>
          <a:xfrm>
            <a:off x="841357" y="4231211"/>
            <a:ext cx="10507825" cy="87458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Course Objectives</a:t>
            </a:r>
            <a:endParaRPr sz="4400">
              <a:solidFill>
                <a:schemeClr val="dk1"/>
              </a:solidFill>
              <a:latin typeface="Calibri"/>
              <a:ea typeface="Calibri"/>
              <a:cs typeface="Calibri"/>
              <a:sym typeface="Calibri"/>
            </a:endParaRPr>
          </a:p>
        </p:txBody>
      </p:sp>
      <p:sp>
        <p:nvSpPr>
          <p:cNvPr id="100" name="Google Shape;100;p2"/>
          <p:cNvSpPr txBox="1"/>
          <p:nvPr/>
        </p:nvSpPr>
        <p:spPr>
          <a:xfrm>
            <a:off x="859547" y="4929712"/>
            <a:ext cx="5598234" cy="1394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The intent of the Safe Haven laws</a:t>
            </a:r>
            <a:endParaRPr sz="2000">
              <a:solidFill>
                <a:srgbClr val="7F7F7F"/>
              </a:solidFill>
              <a:latin typeface="Calibri"/>
              <a:ea typeface="Calibri"/>
              <a:cs typeface="Calibri"/>
              <a:sym typeface="Calibri"/>
            </a:endParaRPr>
          </a:p>
          <a:p>
            <a:pPr marL="228600" marR="0" lvl="0" indent="-228600" algn="l" rtl="0">
              <a:lnSpc>
                <a:spcPct val="100000"/>
              </a:lnSpc>
              <a:spcBef>
                <a:spcPts val="100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Safe Haven provider procedures and best practices</a:t>
            </a:r>
            <a:endParaRPr/>
          </a:p>
          <a:p>
            <a:pPr marL="228600" marR="0" lvl="0" indent="-228600" algn="l" rtl="0">
              <a:lnSpc>
                <a:spcPct val="100000"/>
              </a:lnSpc>
              <a:spcBef>
                <a:spcPts val="100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Resources available to providers and parents</a:t>
            </a:r>
            <a:endParaRPr/>
          </a:p>
          <a:p>
            <a:pPr marL="228600" marR="0" lvl="0" indent="-101600" algn="l" rtl="0">
              <a:lnSpc>
                <a:spcPct val="90000"/>
              </a:lnSpc>
              <a:spcBef>
                <a:spcPts val="1000"/>
              </a:spcBef>
              <a:spcAft>
                <a:spcPts val="0"/>
              </a:spcAft>
              <a:buClr>
                <a:schemeClr val="dk1"/>
              </a:buClr>
              <a:buSzPts val="2000"/>
              <a:buFont typeface="Arial"/>
              <a:buNone/>
            </a:pPr>
            <a:endParaRPr sz="2000">
              <a:solidFill>
                <a:srgbClr val="7F7F7F"/>
              </a:solidFill>
              <a:latin typeface="Calibri"/>
              <a:ea typeface="Calibri"/>
              <a:cs typeface="Calibri"/>
              <a:sym typeface="Calibri"/>
            </a:endParaRPr>
          </a:p>
        </p:txBody>
      </p:sp>
      <p:sp>
        <p:nvSpPr>
          <p:cNvPr id="101" name="Google Shape;101;p2"/>
          <p:cNvSpPr txBox="1"/>
          <p:nvPr/>
        </p:nvSpPr>
        <p:spPr>
          <a:xfrm>
            <a:off x="6374408" y="5117363"/>
            <a:ext cx="5358623" cy="400110"/>
          </a:xfrm>
          <a:prstGeom prst="rect">
            <a:avLst/>
          </a:prstGeom>
          <a:noFill/>
          <a:ln>
            <a:noFill/>
          </a:ln>
        </p:spPr>
        <p:txBody>
          <a:bodyPr spcFirstLastPara="1" wrap="square" lIns="91425" tIns="45700" rIns="91425" bIns="45700" anchor="ctr" anchorCtr="0">
            <a:spAutoFit/>
          </a:bodyPr>
          <a:lstStyle/>
          <a:p>
            <a:pPr marL="342900" marR="0" lvl="0" indent="-342900" algn="l" rtl="0">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The legal protections for providers and parents</a:t>
            </a:r>
            <a:endParaRPr sz="2000">
              <a:solidFill>
                <a:srgbClr val="7F7F7F"/>
              </a:solidFill>
              <a:latin typeface="Calibri"/>
              <a:ea typeface="Calibri"/>
              <a:cs typeface="Calibri"/>
              <a:sym typeface="Calibri"/>
            </a:endParaRPr>
          </a:p>
        </p:txBody>
      </p:sp>
      <p:grpSp>
        <p:nvGrpSpPr>
          <p:cNvPr id="102" name="Google Shape;102;p2"/>
          <p:cNvGrpSpPr/>
          <p:nvPr/>
        </p:nvGrpSpPr>
        <p:grpSpPr>
          <a:xfrm>
            <a:off x="6378082" y="5525031"/>
            <a:ext cx="5055936" cy="400110"/>
            <a:chOff x="6278692" y="5502729"/>
            <a:chExt cx="5055936" cy="400110"/>
          </a:xfrm>
        </p:grpSpPr>
        <p:sp>
          <p:nvSpPr>
            <p:cNvPr id="103" name="Google Shape;103;p2"/>
            <p:cNvSpPr txBox="1"/>
            <p:nvPr/>
          </p:nvSpPr>
          <p:spPr>
            <a:xfrm>
              <a:off x="6278692" y="5502729"/>
              <a:ext cx="5055936" cy="40011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7F7F7F"/>
                </a:buClr>
                <a:buSzPts val="2000"/>
                <a:buFont typeface="Calibri"/>
                <a:buChar char="•"/>
              </a:pPr>
              <a:r>
                <a:rPr lang="en-US" sz="2000">
                  <a:solidFill>
                    <a:srgbClr val="7F7F7F"/>
                  </a:solidFill>
                  <a:latin typeface="Calibri"/>
                  <a:ea typeface="Calibri"/>
                  <a:cs typeface="Calibri"/>
                  <a:sym typeface="Calibri"/>
                </a:rPr>
                <a:t>Where an infant can be legally relinquished​</a:t>
              </a:r>
              <a:endParaRPr/>
            </a:p>
          </p:txBody>
        </p:sp>
        <p:grpSp>
          <p:nvGrpSpPr>
            <p:cNvPr id="104" name="Google Shape;104;p2"/>
            <p:cNvGrpSpPr/>
            <p:nvPr/>
          </p:nvGrpSpPr>
          <p:grpSpPr>
            <a:xfrm>
              <a:off x="6325680" y="5631652"/>
              <a:ext cx="183309" cy="183310"/>
              <a:chOff x="6325680" y="5631652"/>
              <a:chExt cx="183309" cy="183310"/>
            </a:xfrm>
          </p:grpSpPr>
          <p:sp>
            <p:nvSpPr>
              <p:cNvPr id="105" name="Google Shape;105;p2"/>
              <p:cNvSpPr/>
              <p:nvPr/>
            </p:nvSpPr>
            <p:spPr>
              <a:xfrm>
                <a:off x="6325680" y="5631652"/>
                <a:ext cx="183309" cy="18331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
              <p:cNvSpPr/>
              <p:nvPr/>
            </p:nvSpPr>
            <p:spPr>
              <a:xfrm>
                <a:off x="6381463" y="5688971"/>
                <a:ext cx="64697" cy="64698"/>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95959"/>
                  </a:solidFill>
                  <a:latin typeface="Calibri"/>
                  <a:ea typeface="Calibri"/>
                  <a:cs typeface="Calibri"/>
                  <a:sym typeface="Calibri"/>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0"/>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92" name="Google Shape;292;p20"/>
          <p:cNvGrpSpPr/>
          <p:nvPr/>
        </p:nvGrpSpPr>
        <p:grpSpPr>
          <a:xfrm>
            <a:off x="840059" y="3002998"/>
            <a:ext cx="10502589" cy="2133635"/>
            <a:chOff x="830766" y="3848632"/>
            <a:chExt cx="10502589" cy="2133635"/>
          </a:xfrm>
        </p:grpSpPr>
        <p:sp>
          <p:nvSpPr>
            <p:cNvPr id="293" name="Google Shape;293;p20"/>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1</a:t>
              </a:r>
              <a:endParaRPr sz="3600" b="1">
                <a:solidFill>
                  <a:schemeClr val="dk1"/>
                </a:solidFill>
                <a:latin typeface="Arial"/>
                <a:ea typeface="Arial"/>
                <a:cs typeface="Arial"/>
                <a:sym typeface="Arial"/>
              </a:endParaRPr>
            </a:p>
          </p:txBody>
        </p:sp>
        <p:sp>
          <p:nvSpPr>
            <p:cNvPr id="294" name="Google Shape;294;p20"/>
            <p:cNvSpPr txBox="1"/>
            <p:nvPr/>
          </p:nvSpPr>
          <p:spPr>
            <a:xfrm>
              <a:off x="2735766" y="4408449"/>
              <a:ext cx="6720467"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Offer Support</a:t>
              </a:r>
              <a:endParaRPr/>
            </a:p>
            <a:p>
              <a:pPr marL="0" marR="0" lvl="0" indent="0" algn="ctr" rtl="0">
                <a:spcBef>
                  <a:spcPts val="0"/>
                </a:spcBef>
                <a:spcAft>
                  <a:spcPts val="0"/>
                </a:spcAft>
                <a:buNone/>
              </a:pPr>
              <a:endParaRPr sz="3200">
                <a:solidFill>
                  <a:schemeClr val="dk1"/>
                </a:solidFill>
                <a:latin typeface="Arial"/>
                <a:ea typeface="Arial"/>
                <a:cs typeface="Arial"/>
                <a:sym typeface="Arial"/>
              </a:endParaRPr>
            </a:p>
          </p:txBody>
        </p:sp>
        <p:sp>
          <p:nvSpPr>
            <p:cNvPr id="295" name="Google Shape;295;p20"/>
            <p:cNvSpPr txBox="1"/>
            <p:nvPr/>
          </p:nvSpPr>
          <p:spPr>
            <a:xfrm>
              <a:off x="830766" y="5058937"/>
              <a:ext cx="1050258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Offer support and safe options to the mother/parent in a crisis pregnancy situation.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Facilitate conversation around temporary placement, family placement, adoption, and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Safe Haven relinquishment.</a:t>
              </a:r>
              <a:endParaRPr sz="1800">
                <a:solidFill>
                  <a:schemeClr val="dk1"/>
                </a:solidFill>
                <a:latin typeface="Calibri"/>
                <a:ea typeface="Calibri"/>
                <a:cs typeface="Calibri"/>
                <a:sym typeface="Calibri"/>
              </a:endParaRPr>
            </a:p>
          </p:txBody>
        </p:sp>
      </p:grpSp>
      <p:pic>
        <p:nvPicPr>
          <p:cNvPr id="296" name="Google Shape;296;p20" descr="A grey icon of a person&#10;&#10;Description automatically generated"/>
          <p:cNvPicPr preferRelativeResize="0"/>
          <p:nvPr/>
        </p:nvPicPr>
        <p:blipFill rotWithShape="1">
          <a:blip r:embed="rId3">
            <a:alphaModFix/>
          </a:blip>
          <a:srcRect/>
          <a:stretch/>
        </p:blipFill>
        <p:spPr>
          <a:xfrm>
            <a:off x="5617367" y="1961783"/>
            <a:ext cx="973874" cy="973874"/>
          </a:xfrm>
          <a:prstGeom prst="rect">
            <a:avLst/>
          </a:prstGeom>
          <a:noFill/>
          <a:ln>
            <a:noFill/>
          </a:ln>
        </p:spPr>
      </p:pic>
      <p:pic>
        <p:nvPicPr>
          <p:cNvPr id="297" name="Google Shape;297;p20" descr="A heart with hands in it&#10;&#10;Description automatically generated"/>
          <p:cNvPicPr preferRelativeResize="0"/>
          <p:nvPr/>
        </p:nvPicPr>
        <p:blipFill rotWithShape="1">
          <a:blip r:embed="rId4">
            <a:alphaModFix/>
          </a:blip>
          <a:srcRect/>
          <a:stretch/>
        </p:blipFill>
        <p:spPr>
          <a:xfrm>
            <a:off x="5564411" y="1959809"/>
            <a:ext cx="1011545" cy="1011545"/>
          </a:xfrm>
          <a:prstGeom prst="rect">
            <a:avLst/>
          </a:prstGeom>
          <a:noFill/>
          <a:ln>
            <a:noFill/>
          </a:ln>
        </p:spPr>
      </p:pic>
      <p:sp>
        <p:nvSpPr>
          <p:cNvPr id="298" name="Google Shape;298;p20"/>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Hospital Staff</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1"/>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04" name="Google Shape;304;p21"/>
          <p:cNvGrpSpPr/>
          <p:nvPr/>
        </p:nvGrpSpPr>
        <p:grpSpPr>
          <a:xfrm>
            <a:off x="840059" y="3002998"/>
            <a:ext cx="10502589" cy="1856636"/>
            <a:chOff x="830766" y="3848632"/>
            <a:chExt cx="10502589" cy="1856636"/>
          </a:xfrm>
        </p:grpSpPr>
        <p:sp>
          <p:nvSpPr>
            <p:cNvPr id="305" name="Google Shape;305;p21"/>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2</a:t>
              </a:r>
              <a:endParaRPr sz="3600" b="1">
                <a:solidFill>
                  <a:schemeClr val="dk1"/>
                </a:solidFill>
                <a:latin typeface="Arial"/>
                <a:ea typeface="Arial"/>
                <a:cs typeface="Arial"/>
                <a:sym typeface="Arial"/>
              </a:endParaRPr>
            </a:p>
          </p:txBody>
        </p:sp>
        <p:sp>
          <p:nvSpPr>
            <p:cNvPr id="306" name="Google Shape;306;p21"/>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Offer Counseling</a:t>
              </a:r>
              <a:endParaRPr sz="1800">
                <a:solidFill>
                  <a:schemeClr val="dk1"/>
                </a:solidFill>
                <a:latin typeface="Calibri"/>
                <a:ea typeface="Calibri"/>
                <a:cs typeface="Calibri"/>
                <a:sym typeface="Calibri"/>
              </a:endParaRPr>
            </a:p>
          </p:txBody>
        </p:sp>
        <p:sp>
          <p:nvSpPr>
            <p:cNvPr id="307" name="Google Shape;307;p21"/>
            <p:cNvSpPr txBox="1"/>
            <p:nvPr/>
          </p:nvSpPr>
          <p:spPr>
            <a:xfrm>
              <a:off x="830766" y="5058937"/>
              <a:ext cx="1050258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If the parent chooses to make an adoption plan or to relinquish the infant using the Safe Haven law, offer counseling resources and direct support, such as the NSHA hotline, 1-888-510-BABY.</a:t>
              </a:r>
              <a:endParaRPr/>
            </a:p>
          </p:txBody>
        </p:sp>
      </p:grpSp>
      <p:sp>
        <p:nvSpPr>
          <p:cNvPr id="308" name="Google Shape;308;p21"/>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Hospital Staff</a:t>
            </a:r>
            <a:endParaRPr/>
          </a:p>
        </p:txBody>
      </p:sp>
      <p:pic>
        <p:nvPicPr>
          <p:cNvPr id="309" name="Google Shape;309;p21" descr="A line art of people sitting at a table&#10;&#10;Description automatically generated"/>
          <p:cNvPicPr preferRelativeResize="0"/>
          <p:nvPr/>
        </p:nvPicPr>
        <p:blipFill rotWithShape="1">
          <a:blip r:embed="rId3">
            <a:alphaModFix/>
          </a:blip>
          <a:srcRect/>
          <a:stretch/>
        </p:blipFill>
        <p:spPr>
          <a:xfrm>
            <a:off x="5543265" y="1916683"/>
            <a:ext cx="1086315" cy="108631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2"/>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15" name="Google Shape;315;p22"/>
          <p:cNvGrpSpPr/>
          <p:nvPr/>
        </p:nvGrpSpPr>
        <p:grpSpPr>
          <a:xfrm>
            <a:off x="750013" y="3002525"/>
            <a:ext cx="10654200" cy="2133705"/>
            <a:chOff x="740720" y="3848632"/>
            <a:chExt cx="10654200" cy="2133705"/>
          </a:xfrm>
        </p:grpSpPr>
        <p:sp>
          <p:nvSpPr>
            <p:cNvPr id="316" name="Google Shape;316;p22"/>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3</a:t>
              </a:r>
              <a:endParaRPr sz="3600" b="1">
                <a:solidFill>
                  <a:schemeClr val="dk1"/>
                </a:solidFill>
                <a:latin typeface="Arial"/>
                <a:ea typeface="Arial"/>
                <a:cs typeface="Arial"/>
                <a:sym typeface="Arial"/>
              </a:endParaRPr>
            </a:p>
          </p:txBody>
        </p:sp>
        <p:sp>
          <p:nvSpPr>
            <p:cNvPr id="317" name="Google Shape;317;p22"/>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Accept the Infant</a:t>
              </a:r>
              <a:endParaRPr sz="1800">
                <a:solidFill>
                  <a:schemeClr val="dk1"/>
                </a:solidFill>
                <a:latin typeface="Calibri"/>
                <a:ea typeface="Calibri"/>
                <a:cs typeface="Calibri"/>
                <a:sym typeface="Calibri"/>
              </a:endParaRPr>
            </a:p>
          </p:txBody>
        </p:sp>
        <p:sp>
          <p:nvSpPr>
            <p:cNvPr id="318" name="Google Shape;318;p22"/>
            <p:cNvSpPr txBox="1"/>
            <p:nvPr/>
          </p:nvSpPr>
          <p:spPr>
            <a:xfrm>
              <a:off x="740720" y="5058937"/>
              <a:ext cx="10654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If the parent still chooses to relinquish using the Safe Haven law, a hospital staff member will voluntarily accept the infant. If the relinquishment request is made after delivery, call the NSHA Crisis Hotline for direction, 1-888-510-BABY.</a:t>
              </a:r>
              <a:endParaRPr sz="1800" b="1">
                <a:solidFill>
                  <a:schemeClr val="dk1"/>
                </a:solidFill>
                <a:latin typeface="Calibri"/>
                <a:ea typeface="Calibri"/>
                <a:cs typeface="Calibri"/>
                <a:sym typeface="Calibri"/>
              </a:endParaRPr>
            </a:p>
          </p:txBody>
        </p:sp>
      </p:grpSp>
      <p:sp>
        <p:nvSpPr>
          <p:cNvPr id="319" name="Google Shape;319;p22"/>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Hospital Staff</a:t>
            </a:r>
            <a:endParaRPr/>
          </a:p>
        </p:txBody>
      </p:sp>
      <p:pic>
        <p:nvPicPr>
          <p:cNvPr id="320" name="Google Shape;320;p22" descr="A grey icon of a person&#10;&#10;Description automatically generated"/>
          <p:cNvPicPr preferRelativeResize="0"/>
          <p:nvPr/>
        </p:nvPicPr>
        <p:blipFill rotWithShape="1">
          <a:blip r:embed="rId3">
            <a:alphaModFix/>
          </a:blip>
          <a:srcRect/>
          <a:stretch/>
        </p:blipFill>
        <p:spPr>
          <a:xfrm>
            <a:off x="5617367" y="1961783"/>
            <a:ext cx="973874" cy="9738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23" descr="A clipboard with a pencil and check marks&#10;&#10;Description automatically generated"/>
          <p:cNvPicPr preferRelativeResize="0"/>
          <p:nvPr/>
        </p:nvPicPr>
        <p:blipFill rotWithShape="1">
          <a:blip r:embed="rId3">
            <a:alphaModFix/>
          </a:blip>
          <a:srcRect/>
          <a:stretch/>
        </p:blipFill>
        <p:spPr>
          <a:xfrm>
            <a:off x="5646556" y="1931822"/>
            <a:ext cx="1009650" cy="1009650"/>
          </a:xfrm>
          <a:prstGeom prst="rect">
            <a:avLst/>
          </a:prstGeom>
          <a:noFill/>
          <a:ln>
            <a:noFill/>
          </a:ln>
        </p:spPr>
      </p:pic>
      <p:sp>
        <p:nvSpPr>
          <p:cNvPr id="326" name="Google Shape;326;p23"/>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27" name="Google Shape;327;p23"/>
          <p:cNvGrpSpPr/>
          <p:nvPr/>
        </p:nvGrpSpPr>
        <p:grpSpPr>
          <a:xfrm>
            <a:off x="840059" y="3002998"/>
            <a:ext cx="10502589" cy="2133635"/>
            <a:chOff x="830766" y="3848632"/>
            <a:chExt cx="10502589" cy="2133635"/>
          </a:xfrm>
        </p:grpSpPr>
        <p:sp>
          <p:nvSpPr>
            <p:cNvPr id="328" name="Google Shape;328;p23"/>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4</a:t>
              </a:r>
              <a:endParaRPr sz="3600" b="1">
                <a:solidFill>
                  <a:schemeClr val="dk1"/>
                </a:solidFill>
                <a:latin typeface="Arial"/>
                <a:ea typeface="Arial"/>
                <a:cs typeface="Arial"/>
                <a:sym typeface="Arial"/>
              </a:endParaRPr>
            </a:p>
          </p:txBody>
        </p:sp>
        <p:sp>
          <p:nvSpPr>
            <p:cNvPr id="329" name="Google Shape;329;p23"/>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Request Information</a:t>
              </a:r>
              <a:endParaRPr sz="1800">
                <a:solidFill>
                  <a:schemeClr val="dk1"/>
                </a:solidFill>
                <a:latin typeface="Calibri"/>
                <a:ea typeface="Calibri"/>
                <a:cs typeface="Calibri"/>
                <a:sym typeface="Calibri"/>
              </a:endParaRPr>
            </a:p>
          </p:txBody>
        </p:sp>
        <p:sp>
          <p:nvSpPr>
            <p:cNvPr id="330" name="Google Shape;330;p23"/>
            <p:cNvSpPr txBox="1"/>
            <p:nvPr/>
          </p:nvSpPr>
          <p:spPr>
            <a:xfrm>
              <a:off x="830766" y="5058937"/>
              <a:ext cx="1050258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Request the parent to provide medical information, such as date of birth, and any other important facts about the infant. </a:t>
              </a:r>
              <a:r>
                <a:rPr lang="en-US" sz="1800" b="1" i="1">
                  <a:solidFill>
                    <a:schemeClr val="dk1"/>
                  </a:solidFill>
                  <a:latin typeface="Calibri"/>
                  <a:ea typeface="Calibri"/>
                  <a:cs typeface="Calibri"/>
                  <a:sym typeface="Calibri"/>
                </a:rPr>
                <a:t>Note: If the parent declines this request, a Safe Haven provider cannot compel the parent to </a:t>
              </a:r>
              <a:br>
                <a:rPr lang="en-US" sz="1800" b="1" i="1">
                  <a:solidFill>
                    <a:schemeClr val="dk1"/>
                  </a:solidFill>
                  <a:latin typeface="Calibri"/>
                  <a:ea typeface="Calibri"/>
                  <a:cs typeface="Calibri"/>
                  <a:sym typeface="Calibri"/>
                </a:rPr>
              </a:br>
              <a:r>
                <a:rPr lang="en-US" sz="1800" b="1" i="1">
                  <a:solidFill>
                    <a:schemeClr val="dk1"/>
                  </a:solidFill>
                  <a:latin typeface="Calibri"/>
                  <a:ea typeface="Calibri"/>
                  <a:cs typeface="Calibri"/>
                  <a:sym typeface="Calibri"/>
                </a:rPr>
                <a:t>provide this information.</a:t>
              </a:r>
              <a:endParaRPr/>
            </a:p>
          </p:txBody>
        </p:sp>
      </p:grpSp>
      <p:sp>
        <p:nvSpPr>
          <p:cNvPr id="331" name="Google Shape;331;p23"/>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Hospital Staff</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4"/>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37" name="Google Shape;337;p24"/>
          <p:cNvGrpSpPr/>
          <p:nvPr/>
        </p:nvGrpSpPr>
        <p:grpSpPr>
          <a:xfrm>
            <a:off x="840059" y="3002998"/>
            <a:ext cx="10502700" cy="1856805"/>
            <a:chOff x="830766" y="3848632"/>
            <a:chExt cx="10502700" cy="1856805"/>
          </a:xfrm>
        </p:grpSpPr>
        <p:sp>
          <p:nvSpPr>
            <p:cNvPr id="338" name="Google Shape;338;p24"/>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5</a:t>
              </a:r>
              <a:endParaRPr sz="3600" b="1">
                <a:solidFill>
                  <a:schemeClr val="dk1"/>
                </a:solidFill>
                <a:latin typeface="Arial"/>
                <a:ea typeface="Arial"/>
                <a:cs typeface="Arial"/>
                <a:sym typeface="Arial"/>
              </a:endParaRPr>
            </a:p>
          </p:txBody>
        </p:sp>
        <p:sp>
          <p:nvSpPr>
            <p:cNvPr id="339" name="Google Shape;339;p24"/>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Admit the Infant</a:t>
              </a:r>
              <a:endParaRPr sz="1800">
                <a:solidFill>
                  <a:schemeClr val="dk1"/>
                </a:solidFill>
                <a:latin typeface="Calibri"/>
                <a:ea typeface="Calibri"/>
                <a:cs typeface="Calibri"/>
                <a:sym typeface="Calibri"/>
              </a:endParaRPr>
            </a:p>
          </p:txBody>
        </p:sp>
        <p:sp>
          <p:nvSpPr>
            <p:cNvPr id="340" name="Google Shape;340;p24"/>
            <p:cNvSpPr txBox="1"/>
            <p:nvPr/>
          </p:nvSpPr>
          <p:spPr>
            <a:xfrm>
              <a:off x="830766" y="5058937"/>
              <a:ext cx="10502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Admit the infant using confidential registration under hospital policy. Contact the NSHA Crisis Hotline for direction, 1-888-510-BABY.</a:t>
              </a:r>
              <a:endParaRPr sz="1800">
                <a:solidFill>
                  <a:schemeClr val="dk1"/>
                </a:solidFill>
                <a:latin typeface="Calibri"/>
                <a:ea typeface="Calibri"/>
                <a:cs typeface="Calibri"/>
                <a:sym typeface="Calibri"/>
              </a:endParaRPr>
            </a:p>
          </p:txBody>
        </p:sp>
      </p:grpSp>
      <p:pic>
        <p:nvPicPr>
          <p:cNvPr id="341" name="Google Shape;341;p24" descr="A icon depicting a stethoscope."/>
          <p:cNvPicPr preferRelativeResize="0"/>
          <p:nvPr/>
        </p:nvPicPr>
        <p:blipFill rotWithShape="1">
          <a:blip r:embed="rId3">
            <a:alphaModFix/>
          </a:blip>
          <a:srcRect/>
          <a:stretch/>
        </p:blipFill>
        <p:spPr>
          <a:xfrm>
            <a:off x="5690787" y="2023217"/>
            <a:ext cx="910128" cy="910128"/>
          </a:xfrm>
          <a:prstGeom prst="rect">
            <a:avLst/>
          </a:prstGeom>
          <a:noFill/>
          <a:ln>
            <a:noFill/>
          </a:ln>
        </p:spPr>
      </p:pic>
      <p:sp>
        <p:nvSpPr>
          <p:cNvPr id="342" name="Google Shape;342;p24"/>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Hospital Staff</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5"/>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48" name="Google Shape;348;p25"/>
          <p:cNvGrpSpPr/>
          <p:nvPr/>
        </p:nvGrpSpPr>
        <p:grpSpPr>
          <a:xfrm>
            <a:off x="840059" y="3002998"/>
            <a:ext cx="10502589" cy="1579637"/>
            <a:chOff x="830766" y="3848632"/>
            <a:chExt cx="10502589" cy="1579637"/>
          </a:xfrm>
        </p:grpSpPr>
        <p:sp>
          <p:nvSpPr>
            <p:cNvPr id="349" name="Google Shape;349;p25"/>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6</a:t>
              </a:r>
              <a:endParaRPr sz="3600" b="1">
                <a:solidFill>
                  <a:schemeClr val="dk1"/>
                </a:solidFill>
                <a:latin typeface="Arial"/>
                <a:ea typeface="Arial"/>
                <a:cs typeface="Arial"/>
                <a:sym typeface="Arial"/>
              </a:endParaRPr>
            </a:p>
          </p:txBody>
        </p:sp>
        <p:sp>
          <p:nvSpPr>
            <p:cNvPr id="350" name="Google Shape;350;p25"/>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Support and Resources</a:t>
              </a:r>
              <a:endParaRPr sz="1800">
                <a:solidFill>
                  <a:schemeClr val="dk1"/>
                </a:solidFill>
                <a:latin typeface="Calibri"/>
                <a:ea typeface="Calibri"/>
                <a:cs typeface="Calibri"/>
                <a:sym typeface="Calibri"/>
              </a:endParaRPr>
            </a:p>
          </p:txBody>
        </p:sp>
        <p:sp>
          <p:nvSpPr>
            <p:cNvPr id="351" name="Google Shape;351;p25"/>
            <p:cNvSpPr txBox="1"/>
            <p:nvPr/>
          </p:nvSpPr>
          <p:spPr>
            <a:xfrm>
              <a:off x="830766" y="5058937"/>
              <a:ext cx="1050258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Contact the NSHA Crisis Hotline for support and resources, 1-888-510-BABY. </a:t>
              </a:r>
              <a:endParaRPr sz="1800">
                <a:solidFill>
                  <a:schemeClr val="dk1"/>
                </a:solidFill>
                <a:latin typeface="Calibri"/>
                <a:ea typeface="Calibri"/>
                <a:cs typeface="Calibri"/>
                <a:sym typeface="Calibri"/>
              </a:endParaRPr>
            </a:p>
          </p:txBody>
        </p:sp>
      </p:grpSp>
      <p:pic>
        <p:nvPicPr>
          <p:cNvPr id="352" name="Google Shape;352;p25" descr="An icon depicting a pair of people with speech bubbles above their heads."/>
          <p:cNvPicPr preferRelativeResize="0"/>
          <p:nvPr/>
        </p:nvPicPr>
        <p:blipFill rotWithShape="1">
          <a:blip r:embed="rId3">
            <a:alphaModFix/>
          </a:blip>
          <a:srcRect/>
          <a:stretch/>
        </p:blipFill>
        <p:spPr>
          <a:xfrm>
            <a:off x="5555974" y="1971261"/>
            <a:ext cx="1080052" cy="1099930"/>
          </a:xfrm>
          <a:prstGeom prst="rect">
            <a:avLst/>
          </a:prstGeom>
          <a:noFill/>
          <a:ln>
            <a:noFill/>
          </a:ln>
        </p:spPr>
      </p:pic>
      <p:sp>
        <p:nvSpPr>
          <p:cNvPr id="353" name="Google Shape;353;p25"/>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Hospital Staff</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26" descr="A cell phone with waves coming out of it&#10;&#10;Description automatically generated"/>
          <p:cNvPicPr preferRelativeResize="0"/>
          <p:nvPr/>
        </p:nvPicPr>
        <p:blipFill rotWithShape="1">
          <a:blip r:embed="rId3">
            <a:alphaModFix/>
          </a:blip>
          <a:srcRect/>
          <a:stretch/>
        </p:blipFill>
        <p:spPr>
          <a:xfrm>
            <a:off x="5520747" y="1905548"/>
            <a:ext cx="1159006" cy="1159006"/>
          </a:xfrm>
          <a:prstGeom prst="rect">
            <a:avLst/>
          </a:prstGeom>
          <a:noFill/>
          <a:ln>
            <a:noFill/>
          </a:ln>
        </p:spPr>
      </p:pic>
      <p:sp>
        <p:nvSpPr>
          <p:cNvPr id="359" name="Google Shape;359;p26"/>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60" name="Google Shape;360;p26"/>
          <p:cNvGrpSpPr/>
          <p:nvPr/>
        </p:nvGrpSpPr>
        <p:grpSpPr>
          <a:xfrm>
            <a:off x="840059" y="3002998"/>
            <a:ext cx="10502589" cy="1856636"/>
            <a:chOff x="830766" y="3848632"/>
            <a:chExt cx="10502589" cy="1856636"/>
          </a:xfrm>
        </p:grpSpPr>
        <p:sp>
          <p:nvSpPr>
            <p:cNvPr id="361" name="Google Shape;361;p26"/>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7</a:t>
              </a:r>
              <a:endParaRPr sz="3600" b="1">
                <a:solidFill>
                  <a:schemeClr val="dk1"/>
                </a:solidFill>
                <a:latin typeface="Arial"/>
                <a:ea typeface="Arial"/>
                <a:cs typeface="Arial"/>
                <a:sym typeface="Arial"/>
              </a:endParaRPr>
            </a:p>
          </p:txBody>
        </p:sp>
        <p:sp>
          <p:nvSpPr>
            <p:cNvPr id="362" name="Google Shape;362;p26"/>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Notify State Agency</a:t>
              </a:r>
              <a:endParaRPr sz="1800">
                <a:solidFill>
                  <a:schemeClr val="dk1"/>
                </a:solidFill>
                <a:latin typeface="Calibri"/>
                <a:ea typeface="Calibri"/>
                <a:cs typeface="Calibri"/>
                <a:sym typeface="Calibri"/>
              </a:endParaRPr>
            </a:p>
          </p:txBody>
        </p:sp>
        <p:sp>
          <p:nvSpPr>
            <p:cNvPr id="363" name="Google Shape;363;p26"/>
            <p:cNvSpPr txBox="1"/>
            <p:nvPr/>
          </p:nvSpPr>
          <p:spPr>
            <a:xfrm>
              <a:off x="830766" y="5058937"/>
              <a:ext cx="1050258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Notify the Department of Child and Family Services or Department of Social Services of the Safe Haven relinquishment. They will provide instruction regarding temporary custody and placement.</a:t>
              </a:r>
              <a:endParaRPr sz="1800">
                <a:solidFill>
                  <a:schemeClr val="dk1"/>
                </a:solidFill>
                <a:latin typeface="Calibri"/>
                <a:ea typeface="Calibri"/>
                <a:cs typeface="Calibri"/>
                <a:sym typeface="Calibri"/>
              </a:endParaRPr>
            </a:p>
          </p:txBody>
        </p:sp>
      </p:grpSp>
      <p:sp>
        <p:nvSpPr>
          <p:cNvPr id="364" name="Google Shape;364;p26"/>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Hospital Staff</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7"/>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27"/>
          <p:cNvSpPr txBox="1">
            <a:spLocks noGrp="1"/>
          </p:cNvSpPr>
          <p:nvPr>
            <p:ph type="title"/>
          </p:nvPr>
        </p:nvSpPr>
        <p:spPr>
          <a:xfrm>
            <a:off x="838200" y="1521388"/>
            <a:ext cx="3657600" cy="16982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Best Practices </a:t>
            </a:r>
            <a:br>
              <a:rPr lang="en-US" sz="3600">
                <a:latin typeface="Arial"/>
                <a:ea typeface="Arial"/>
                <a:cs typeface="Arial"/>
                <a:sym typeface="Arial"/>
              </a:rPr>
            </a:br>
            <a:r>
              <a:rPr lang="en-US" sz="3600">
                <a:latin typeface="Arial"/>
                <a:ea typeface="Arial"/>
                <a:cs typeface="Arial"/>
                <a:sym typeface="Arial"/>
              </a:rPr>
              <a:t>for Fire/EMS </a:t>
            </a:r>
            <a:br>
              <a:rPr lang="en-US" sz="3600">
                <a:latin typeface="Arial"/>
                <a:ea typeface="Arial"/>
                <a:cs typeface="Arial"/>
                <a:sym typeface="Arial"/>
              </a:rPr>
            </a:br>
            <a:r>
              <a:rPr lang="en-US" sz="3600">
                <a:latin typeface="Arial"/>
                <a:ea typeface="Arial"/>
                <a:cs typeface="Arial"/>
                <a:sym typeface="Arial"/>
              </a:rPr>
              <a:t>&amp; Police Staff</a:t>
            </a:r>
            <a:endParaRPr/>
          </a:p>
        </p:txBody>
      </p:sp>
      <p:sp>
        <p:nvSpPr>
          <p:cNvPr id="371" name="Google Shape;371;p27"/>
          <p:cNvSpPr txBox="1">
            <a:spLocks noGrp="1"/>
          </p:cNvSpPr>
          <p:nvPr>
            <p:ph type="body" idx="1"/>
          </p:nvPr>
        </p:nvSpPr>
        <p:spPr>
          <a:xfrm>
            <a:off x="838200" y="3219596"/>
            <a:ext cx="3295650" cy="264780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Designated Safe Haven locations have procedures that personnel must follow when accepting a relinquished infant. These procedures apply to states that designate Fire/EMS or Police as a Safe Haven provider.</a:t>
            </a:r>
            <a:endParaRPr>
              <a:solidFill>
                <a:srgbClr val="7F7F7F"/>
              </a:solidFill>
              <a:latin typeface="Calibri"/>
              <a:ea typeface="Calibri"/>
              <a:cs typeface="Calibri"/>
              <a:sym typeface="Calibri"/>
            </a:endParaRPr>
          </a:p>
        </p:txBody>
      </p:sp>
      <p:pic>
        <p:nvPicPr>
          <p:cNvPr id="372" name="Google Shape;372;p27" descr="A pair of EMTs standing next to an ambulance, smiling."/>
          <p:cNvPicPr preferRelativeResize="0"/>
          <p:nvPr/>
        </p:nvPicPr>
        <p:blipFill rotWithShape="1">
          <a:blip r:embed="rId3">
            <a:alphaModFix/>
          </a:blip>
          <a:srcRect l="20846" t="-20" r="3197" b="-394"/>
          <a:stretch/>
        </p:blipFill>
        <p:spPr>
          <a:xfrm>
            <a:off x="4820678" y="370899"/>
            <a:ext cx="7368494" cy="650383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28" descr="A telephone with a bubble and number&#10;&#10;Description automatically generated"/>
          <p:cNvPicPr preferRelativeResize="0"/>
          <p:nvPr/>
        </p:nvPicPr>
        <p:blipFill rotWithShape="1">
          <a:blip r:embed="rId3">
            <a:alphaModFix/>
          </a:blip>
          <a:srcRect/>
          <a:stretch/>
        </p:blipFill>
        <p:spPr>
          <a:xfrm>
            <a:off x="5507361" y="1915821"/>
            <a:ext cx="1167984" cy="1167984"/>
          </a:xfrm>
          <a:prstGeom prst="rect">
            <a:avLst/>
          </a:prstGeom>
          <a:noFill/>
          <a:ln>
            <a:noFill/>
          </a:ln>
        </p:spPr>
      </p:pic>
      <p:sp>
        <p:nvSpPr>
          <p:cNvPr id="378" name="Google Shape;378;p28"/>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79" name="Google Shape;379;p28"/>
          <p:cNvGrpSpPr/>
          <p:nvPr/>
        </p:nvGrpSpPr>
        <p:grpSpPr>
          <a:xfrm>
            <a:off x="840059" y="3002525"/>
            <a:ext cx="10502589" cy="1856636"/>
            <a:chOff x="830766" y="3848632"/>
            <a:chExt cx="10502589" cy="1856636"/>
          </a:xfrm>
        </p:grpSpPr>
        <p:sp>
          <p:nvSpPr>
            <p:cNvPr id="380" name="Google Shape;380;p28"/>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1</a:t>
              </a:r>
              <a:endParaRPr sz="3600" b="1">
                <a:solidFill>
                  <a:schemeClr val="dk1"/>
                </a:solidFill>
                <a:latin typeface="Arial"/>
                <a:ea typeface="Arial"/>
                <a:cs typeface="Arial"/>
                <a:sym typeface="Arial"/>
              </a:endParaRPr>
            </a:p>
          </p:txBody>
        </p:sp>
        <p:sp>
          <p:nvSpPr>
            <p:cNvPr id="381" name="Google Shape;381;p28"/>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Relinquishment</a:t>
              </a:r>
              <a:endParaRPr sz="1800">
                <a:solidFill>
                  <a:schemeClr val="dk1"/>
                </a:solidFill>
                <a:latin typeface="Calibri"/>
                <a:ea typeface="Calibri"/>
                <a:cs typeface="Calibri"/>
                <a:sym typeface="Calibri"/>
              </a:endParaRPr>
            </a:p>
          </p:txBody>
        </p:sp>
        <p:sp>
          <p:nvSpPr>
            <p:cNvPr id="382" name="Google Shape;382;p28"/>
            <p:cNvSpPr txBox="1"/>
            <p:nvPr/>
          </p:nvSpPr>
          <p:spPr>
            <a:xfrm>
              <a:off x="830766" y="5058937"/>
              <a:ext cx="1050258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Parents may relinquish an infant at a fire, police, or EMS station, may utilize infant safety device,</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if available or may call 9-1-1 to respond to the parent's location.</a:t>
              </a:r>
              <a:endParaRPr/>
            </a:p>
          </p:txBody>
        </p:sp>
      </p:grpSp>
      <p:sp>
        <p:nvSpPr>
          <p:cNvPr id="383" name="Google Shape;383;p28"/>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Attended EMS Staff</a:t>
            </a:r>
            <a:endParaRPr sz="1800">
              <a:solidFill>
                <a:srgbClr val="7F7F7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9"/>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89" name="Google Shape;389;p29"/>
          <p:cNvGrpSpPr/>
          <p:nvPr/>
        </p:nvGrpSpPr>
        <p:grpSpPr>
          <a:xfrm>
            <a:off x="840059" y="3002525"/>
            <a:ext cx="10502589" cy="1579637"/>
            <a:chOff x="830766" y="3848632"/>
            <a:chExt cx="10502589" cy="1579637"/>
          </a:xfrm>
        </p:grpSpPr>
        <p:sp>
          <p:nvSpPr>
            <p:cNvPr id="390" name="Google Shape;390;p29"/>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2</a:t>
              </a:r>
              <a:endParaRPr sz="3600" b="1">
                <a:solidFill>
                  <a:schemeClr val="dk1"/>
                </a:solidFill>
                <a:latin typeface="Arial"/>
                <a:ea typeface="Arial"/>
                <a:cs typeface="Arial"/>
                <a:sym typeface="Arial"/>
              </a:endParaRPr>
            </a:p>
          </p:txBody>
        </p:sp>
        <p:sp>
          <p:nvSpPr>
            <p:cNvPr id="391" name="Google Shape;391;p29"/>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Accept the Infant</a:t>
              </a:r>
              <a:endParaRPr sz="1800">
                <a:solidFill>
                  <a:schemeClr val="dk1"/>
                </a:solidFill>
                <a:latin typeface="Calibri"/>
                <a:ea typeface="Calibri"/>
                <a:cs typeface="Calibri"/>
                <a:sym typeface="Calibri"/>
              </a:endParaRPr>
            </a:p>
          </p:txBody>
        </p:sp>
        <p:sp>
          <p:nvSpPr>
            <p:cNvPr id="392" name="Google Shape;392;p29"/>
            <p:cNvSpPr txBox="1"/>
            <p:nvPr/>
          </p:nvSpPr>
          <p:spPr>
            <a:xfrm>
              <a:off x="830766" y="5058937"/>
              <a:ext cx="1050258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Voluntarily accept the infant under the Safe Haven law.</a:t>
              </a:r>
              <a:endParaRPr sz="1800" b="1">
                <a:solidFill>
                  <a:schemeClr val="dk1"/>
                </a:solidFill>
                <a:latin typeface="Calibri"/>
                <a:ea typeface="Calibri"/>
                <a:cs typeface="Calibri"/>
                <a:sym typeface="Calibri"/>
              </a:endParaRPr>
            </a:p>
          </p:txBody>
        </p:sp>
      </p:grpSp>
      <p:sp>
        <p:nvSpPr>
          <p:cNvPr id="393" name="Google Shape;393;p29"/>
          <p:cNvSpPr txBox="1"/>
          <p:nvPr/>
        </p:nvSpPr>
        <p:spPr>
          <a:xfrm>
            <a:off x="8964246" y="816707"/>
            <a:ext cx="2743200"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Attended EMS Staff</a:t>
            </a:r>
            <a:endParaRPr/>
          </a:p>
          <a:p>
            <a:pPr marL="0" marR="0" lvl="0" indent="0" algn="r" rtl="0">
              <a:spcBef>
                <a:spcPts val="0"/>
              </a:spcBef>
              <a:spcAft>
                <a:spcPts val="0"/>
              </a:spcAft>
              <a:buNone/>
            </a:pPr>
            <a:endParaRPr sz="2000">
              <a:solidFill>
                <a:srgbClr val="7F7F7F"/>
              </a:solidFill>
              <a:latin typeface="Calibri"/>
              <a:ea typeface="Calibri"/>
              <a:cs typeface="Calibri"/>
              <a:sym typeface="Calibri"/>
            </a:endParaRPr>
          </a:p>
        </p:txBody>
      </p:sp>
      <p:pic>
        <p:nvPicPr>
          <p:cNvPr id="394" name="Google Shape;394;p29" descr="A grey icon of a person&#10;&#10;Description automatically generated"/>
          <p:cNvPicPr preferRelativeResize="0"/>
          <p:nvPr/>
        </p:nvPicPr>
        <p:blipFill rotWithShape="1">
          <a:blip r:embed="rId3">
            <a:alphaModFix/>
          </a:blip>
          <a:srcRect/>
          <a:stretch/>
        </p:blipFill>
        <p:spPr>
          <a:xfrm>
            <a:off x="5617367" y="1988778"/>
            <a:ext cx="973874" cy="9738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3"/>
          <p:cNvSpPr/>
          <p:nvPr/>
        </p:nvSpPr>
        <p:spPr>
          <a:xfrm>
            <a:off x="4233" y="-1412"/>
            <a:ext cx="12192012" cy="6865056"/>
          </a:xfrm>
          <a:prstGeom prst="rect">
            <a:avLst/>
          </a:prstGeom>
          <a:solidFill>
            <a:srgbClr val="F86767">
              <a:alpha val="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3"/>
          <p:cNvSpPr txBox="1">
            <a:spLocks noGrp="1"/>
          </p:cNvSpPr>
          <p:nvPr>
            <p:ph type="title"/>
          </p:nvPr>
        </p:nvSpPr>
        <p:spPr>
          <a:xfrm>
            <a:off x="838200" y="93906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86767"/>
              </a:buClr>
              <a:buSzPts val="3600"/>
              <a:buFont typeface="Arial"/>
              <a:buNone/>
            </a:pPr>
            <a:r>
              <a:rPr lang="en-US" sz="3600">
                <a:solidFill>
                  <a:srgbClr val="F86767"/>
                </a:solidFill>
                <a:latin typeface="Arial"/>
                <a:ea typeface="Arial"/>
                <a:cs typeface="Arial"/>
                <a:sym typeface="Arial"/>
              </a:rPr>
              <a:t>About This Course</a:t>
            </a:r>
            <a:endParaRPr sz="3600">
              <a:solidFill>
                <a:srgbClr val="F86767"/>
              </a:solidFill>
              <a:latin typeface="Arial"/>
              <a:ea typeface="Arial"/>
              <a:cs typeface="Arial"/>
              <a:sym typeface="Arial"/>
            </a:endParaRPr>
          </a:p>
          <a:p>
            <a:pPr marL="0" lvl="0" indent="0" algn="l" rtl="0">
              <a:lnSpc>
                <a:spcPct val="90000"/>
              </a:lnSpc>
              <a:spcBef>
                <a:spcPts val="0"/>
              </a:spcBef>
              <a:spcAft>
                <a:spcPts val="0"/>
              </a:spcAft>
              <a:buClr>
                <a:srgbClr val="F86767"/>
              </a:buClr>
              <a:buSzPts val="3600"/>
              <a:buFont typeface="Arial"/>
              <a:buNone/>
            </a:pPr>
            <a:endParaRPr sz="3600">
              <a:solidFill>
                <a:srgbClr val="F86767"/>
              </a:solidFill>
              <a:latin typeface="Arial"/>
              <a:ea typeface="Arial"/>
              <a:cs typeface="Arial"/>
              <a:sym typeface="Arial"/>
            </a:endParaRPr>
          </a:p>
        </p:txBody>
      </p:sp>
      <p:sp>
        <p:nvSpPr>
          <p:cNvPr id="113" name="Google Shape;113;p3"/>
          <p:cNvSpPr txBox="1">
            <a:spLocks noGrp="1"/>
          </p:cNvSpPr>
          <p:nvPr>
            <p:ph type="body" idx="1"/>
          </p:nvPr>
        </p:nvSpPr>
        <p:spPr>
          <a:xfrm>
            <a:off x="593400" y="1966976"/>
            <a:ext cx="10993800" cy="46986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Clr>
                <a:srgbClr val="7F7F7F"/>
              </a:buClr>
              <a:buSzPts val="2000"/>
              <a:buNone/>
            </a:pPr>
            <a:r>
              <a:rPr lang="en-US" sz="2000" dirty="0">
                <a:solidFill>
                  <a:srgbClr val="7F7F7F"/>
                </a:solidFill>
              </a:rPr>
              <a:t>   </a:t>
            </a:r>
            <a:r>
              <a:rPr lang="en-US" sz="2000" dirty="0">
                <a:solidFill>
                  <a:srgbClr val="7F7F7F"/>
                </a:solidFill>
                <a:latin typeface="Calibri"/>
                <a:ea typeface="Calibri"/>
                <a:cs typeface="Calibri"/>
                <a:sym typeface="Calibri"/>
              </a:rPr>
              <a:t> </a:t>
            </a:r>
            <a:r>
              <a:rPr lang="en-US" sz="2000" dirty="0">
                <a:solidFill>
                  <a:srgbClr val="595959"/>
                </a:solidFill>
                <a:latin typeface="Calibri"/>
                <a:ea typeface="Calibri"/>
                <a:cs typeface="Calibri"/>
                <a:sym typeface="Calibri"/>
              </a:rPr>
              <a:t>This course was developed by the National Safe Haven Alliance (NSHA). NSHA was established in 2004 as a federally identified 501(c)(3) organization dedicated to ending infant abandonment and infanticide throughout the nation. </a:t>
            </a:r>
            <a:endParaRPr dirty="0">
              <a:solidFill>
                <a:srgbClr val="595959"/>
              </a:solidFill>
              <a:latin typeface="Calibri"/>
              <a:ea typeface="Calibri"/>
              <a:cs typeface="Calibri"/>
              <a:sym typeface="Calibri"/>
            </a:endParaRPr>
          </a:p>
          <a:p>
            <a:pPr marL="228600" lvl="0" indent="-228600" algn="l" rtl="0">
              <a:lnSpc>
                <a:spcPct val="100000"/>
              </a:lnSpc>
              <a:spcBef>
                <a:spcPts val="1000"/>
              </a:spcBef>
              <a:spcAft>
                <a:spcPts val="0"/>
              </a:spcAft>
              <a:buClr>
                <a:srgbClr val="595959"/>
              </a:buClr>
              <a:buSzPts val="2000"/>
              <a:buNone/>
            </a:pPr>
            <a:r>
              <a:rPr lang="en-US" sz="2000" dirty="0">
                <a:solidFill>
                  <a:srgbClr val="595959"/>
                </a:solidFill>
                <a:latin typeface="Calibri"/>
                <a:ea typeface="Calibri"/>
                <a:cs typeface="Calibri"/>
                <a:sym typeface="Calibri"/>
              </a:rPr>
              <a:t>    NSHA equips Safe Haven providers and parents facing unplanned pregnancies with safe alternatives that prevent infant abandonment while providing holistic care for both parents and babies. NSHA is here to help with each parent’s specific needs, whether that be to prepare for parenthood, find temporary placement, contact an adoption agency, or find a Safe Haven location nearest them.</a:t>
            </a:r>
            <a:endParaRPr sz="2000" dirty="0">
              <a:solidFill>
                <a:srgbClr val="595959"/>
              </a:solidFill>
              <a:latin typeface="Calibri"/>
              <a:ea typeface="Calibri"/>
              <a:cs typeface="Calibri"/>
              <a:sym typeface="Calibri"/>
            </a:endParaRPr>
          </a:p>
          <a:p>
            <a:pPr marL="228600" lvl="0" indent="-228600" algn="l" rtl="0">
              <a:lnSpc>
                <a:spcPct val="100000"/>
              </a:lnSpc>
              <a:spcBef>
                <a:spcPts val="1000"/>
              </a:spcBef>
              <a:spcAft>
                <a:spcPts val="0"/>
              </a:spcAft>
              <a:buClr>
                <a:srgbClr val="595959"/>
              </a:buClr>
              <a:buSzPts val="2000"/>
              <a:buNone/>
            </a:pPr>
            <a:endParaRPr sz="2000" dirty="0">
              <a:solidFill>
                <a:srgbClr val="595959"/>
              </a:solidFill>
            </a:endParaRPr>
          </a:p>
          <a:p>
            <a:pPr marL="228600" lvl="0" indent="-228600" algn="l" rtl="0">
              <a:lnSpc>
                <a:spcPct val="100000"/>
              </a:lnSpc>
              <a:spcBef>
                <a:spcPts val="1000"/>
              </a:spcBef>
              <a:spcAft>
                <a:spcPts val="0"/>
              </a:spcAft>
              <a:buClr>
                <a:srgbClr val="595959"/>
              </a:buClr>
              <a:buSzPts val="2000"/>
              <a:buNone/>
            </a:pPr>
            <a:r>
              <a:rPr lang="en-US" sz="2000" dirty="0">
                <a:solidFill>
                  <a:srgbClr val="595959"/>
                </a:solidFill>
                <a:latin typeface="Calibri"/>
                <a:ea typeface="Calibri"/>
                <a:cs typeface="Calibri"/>
                <a:sym typeface="Calibri"/>
              </a:rPr>
              <a:t>    The National Safe Haven Alliance provides a 24/7 Crisis Hotline for providers and parents at </a:t>
            </a:r>
            <a:br>
              <a:rPr lang="en-US" sz="2000" dirty="0">
                <a:latin typeface="Calibri"/>
                <a:ea typeface="Calibri"/>
                <a:cs typeface="Calibri"/>
                <a:sym typeface="Calibri"/>
              </a:rPr>
            </a:br>
            <a:r>
              <a:rPr lang="en-US" sz="2000" b="1" dirty="0">
                <a:solidFill>
                  <a:srgbClr val="F86767"/>
                </a:solidFill>
              </a:rPr>
              <a:t>1-888-510-2229</a:t>
            </a:r>
            <a:r>
              <a:rPr lang="en-US" sz="2000" b="1" dirty="0">
                <a:solidFill>
                  <a:srgbClr val="F86767"/>
                </a:solidFill>
                <a:latin typeface="Calibri"/>
                <a:ea typeface="Calibri"/>
                <a:cs typeface="Calibri"/>
                <a:sym typeface="Calibri"/>
              </a:rPr>
              <a:t>. </a:t>
            </a:r>
            <a:r>
              <a:rPr lang="en-US" sz="2000" dirty="0">
                <a:solidFill>
                  <a:srgbClr val="595959"/>
                </a:solidFill>
                <a:latin typeface="Calibri"/>
                <a:ea typeface="Calibri"/>
                <a:cs typeface="Calibri"/>
                <a:sym typeface="Calibri"/>
              </a:rPr>
              <a:t>For more information, visit </a:t>
            </a:r>
            <a:r>
              <a:rPr lang="en-US" sz="2000" u="sng" dirty="0">
                <a:solidFill>
                  <a:srgbClr val="F8676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www.nationalsafehavenalliance.org</a:t>
            </a:r>
            <a:r>
              <a:rPr lang="en-US" sz="2000" dirty="0">
                <a:solidFill>
                  <a:srgbClr val="000000"/>
                </a:solidFill>
                <a:latin typeface="Calibri"/>
                <a:ea typeface="Calibri"/>
                <a:cs typeface="Calibri"/>
                <a:sym typeface="Calibri"/>
              </a:rPr>
              <a:t>.</a:t>
            </a:r>
            <a:endParaRPr dirty="0"/>
          </a:p>
          <a:p>
            <a:pPr marL="228600" lvl="0" indent="-228600" algn="l" rtl="0">
              <a:lnSpc>
                <a:spcPct val="100000"/>
              </a:lnSpc>
              <a:spcBef>
                <a:spcPts val="1000"/>
              </a:spcBef>
              <a:spcAft>
                <a:spcPts val="0"/>
              </a:spcAft>
              <a:buClr>
                <a:schemeClr val="dk1"/>
              </a:buClr>
              <a:buSzPts val="2000"/>
              <a:buNone/>
            </a:pPr>
            <a:endParaRPr sz="2000" b="1" dirty="0">
              <a:solidFill>
                <a:srgbClr val="F86767"/>
              </a:solidFill>
              <a:latin typeface="Calibri"/>
              <a:ea typeface="Calibri"/>
              <a:cs typeface="Calibri"/>
              <a:sym typeface="Calibri"/>
            </a:endParaRPr>
          </a:p>
          <a:p>
            <a:pPr marL="228600" lvl="0" indent="-228600" algn="l" rtl="0">
              <a:lnSpc>
                <a:spcPct val="100000"/>
              </a:lnSpc>
              <a:spcBef>
                <a:spcPts val="1000"/>
              </a:spcBef>
              <a:spcAft>
                <a:spcPts val="0"/>
              </a:spcAft>
              <a:buClr>
                <a:schemeClr val="dk1"/>
              </a:buClr>
              <a:buSzPts val="2000"/>
              <a:buNone/>
            </a:pPr>
            <a:endParaRPr sz="2000" b="1" dirty="0">
              <a:solidFill>
                <a:srgbClr val="F86767"/>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000"/>
              <a:buNone/>
            </a:pPr>
            <a:endParaRPr sz="2000" dirty="0">
              <a:solidFill>
                <a:srgbClr val="595959"/>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32" descr="A clipboard with a pencil and check marks&#10;&#10;Description automatically generated"/>
          <p:cNvPicPr preferRelativeResize="0"/>
          <p:nvPr/>
        </p:nvPicPr>
        <p:blipFill rotWithShape="1">
          <a:blip r:embed="rId3">
            <a:alphaModFix/>
          </a:blip>
          <a:srcRect/>
          <a:stretch/>
        </p:blipFill>
        <p:spPr>
          <a:xfrm>
            <a:off x="5641026" y="1923695"/>
            <a:ext cx="1009650" cy="1009650"/>
          </a:xfrm>
          <a:prstGeom prst="rect">
            <a:avLst/>
          </a:prstGeom>
          <a:noFill/>
          <a:ln>
            <a:noFill/>
          </a:ln>
        </p:spPr>
      </p:pic>
      <p:sp>
        <p:nvSpPr>
          <p:cNvPr id="400" name="Google Shape;400;p32"/>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01" name="Google Shape;401;p32"/>
          <p:cNvGrpSpPr/>
          <p:nvPr/>
        </p:nvGrpSpPr>
        <p:grpSpPr>
          <a:xfrm>
            <a:off x="840059" y="3002998"/>
            <a:ext cx="10502589" cy="2410634"/>
            <a:chOff x="830766" y="3848632"/>
            <a:chExt cx="10502589" cy="2410634"/>
          </a:xfrm>
        </p:grpSpPr>
        <p:sp>
          <p:nvSpPr>
            <p:cNvPr id="402" name="Google Shape;402;p32"/>
            <p:cNvSpPr txBox="1"/>
            <p:nvPr/>
          </p:nvSpPr>
          <p:spPr>
            <a:xfrm>
              <a:off x="3321246" y="3848632"/>
              <a:ext cx="5530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a:t>
              </a:r>
              <a:r>
                <a:rPr lang="en-US" sz="3600" b="1">
                  <a:solidFill>
                    <a:schemeClr val="dk1"/>
                  </a:solidFill>
                </a:rPr>
                <a:t>3</a:t>
              </a:r>
              <a:endParaRPr sz="3600" b="1">
                <a:solidFill>
                  <a:schemeClr val="dk1"/>
                </a:solidFill>
                <a:latin typeface="Arial"/>
                <a:ea typeface="Arial"/>
                <a:cs typeface="Arial"/>
                <a:sym typeface="Arial"/>
              </a:endParaRPr>
            </a:p>
          </p:txBody>
        </p:sp>
        <p:sp>
          <p:nvSpPr>
            <p:cNvPr id="403" name="Google Shape;403;p32"/>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Request Information</a:t>
              </a:r>
              <a:endParaRPr sz="1800">
                <a:solidFill>
                  <a:schemeClr val="dk1"/>
                </a:solidFill>
                <a:latin typeface="Calibri"/>
                <a:ea typeface="Calibri"/>
                <a:cs typeface="Calibri"/>
                <a:sym typeface="Calibri"/>
              </a:endParaRPr>
            </a:p>
          </p:txBody>
        </p:sp>
        <p:sp>
          <p:nvSpPr>
            <p:cNvPr id="404" name="Google Shape;404;p32"/>
            <p:cNvSpPr txBox="1"/>
            <p:nvPr/>
          </p:nvSpPr>
          <p:spPr>
            <a:xfrm>
              <a:off x="830766" y="5058937"/>
              <a:ext cx="1050258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Request the parent to provide medical information, such as date of birth, and any other important facts about the infant. Request the parent to provide medical information and any other important facts about the infant. </a:t>
              </a:r>
              <a:r>
                <a:rPr lang="en-US" sz="1800" b="1" i="1">
                  <a:solidFill>
                    <a:schemeClr val="dk1"/>
                  </a:solidFill>
                  <a:latin typeface="Calibri"/>
                  <a:ea typeface="Calibri"/>
                  <a:cs typeface="Calibri"/>
                  <a:sym typeface="Calibri"/>
                </a:rPr>
                <a:t>Note: If the parent declines this request, a Safe Haven provider cannot compel the parent to provide this information.</a:t>
              </a:r>
              <a:endParaRPr/>
            </a:p>
          </p:txBody>
        </p:sp>
      </p:grpSp>
      <p:sp>
        <p:nvSpPr>
          <p:cNvPr id="405" name="Google Shape;405;p32"/>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Attended EMS Staff</a:t>
            </a:r>
            <a:endParaRPr sz="18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0"/>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11" name="Google Shape;411;p30"/>
          <p:cNvGrpSpPr/>
          <p:nvPr/>
        </p:nvGrpSpPr>
        <p:grpSpPr>
          <a:xfrm>
            <a:off x="840059" y="3002998"/>
            <a:ext cx="10502589" cy="1856636"/>
            <a:chOff x="830766" y="3848632"/>
            <a:chExt cx="10502589" cy="1856636"/>
          </a:xfrm>
        </p:grpSpPr>
        <p:sp>
          <p:nvSpPr>
            <p:cNvPr id="412" name="Google Shape;412;p30"/>
            <p:cNvSpPr txBox="1"/>
            <p:nvPr/>
          </p:nvSpPr>
          <p:spPr>
            <a:xfrm>
              <a:off x="3321246" y="3848632"/>
              <a:ext cx="5530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a:t>
              </a:r>
              <a:r>
                <a:rPr lang="en-US" sz="3600" b="1">
                  <a:solidFill>
                    <a:schemeClr val="dk1"/>
                  </a:solidFill>
                </a:rPr>
                <a:t>4</a:t>
              </a:r>
              <a:endParaRPr sz="3600" b="1">
                <a:solidFill>
                  <a:schemeClr val="dk1"/>
                </a:solidFill>
                <a:latin typeface="Arial"/>
                <a:ea typeface="Arial"/>
                <a:cs typeface="Arial"/>
                <a:sym typeface="Arial"/>
              </a:endParaRPr>
            </a:p>
          </p:txBody>
        </p:sp>
        <p:sp>
          <p:nvSpPr>
            <p:cNvPr id="413" name="Google Shape;413;p30"/>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Provide medical care</a:t>
              </a:r>
              <a:endParaRPr sz="1800">
                <a:solidFill>
                  <a:schemeClr val="dk1"/>
                </a:solidFill>
                <a:latin typeface="Calibri"/>
                <a:ea typeface="Calibri"/>
                <a:cs typeface="Calibri"/>
                <a:sym typeface="Calibri"/>
              </a:endParaRPr>
            </a:p>
          </p:txBody>
        </p:sp>
        <p:sp>
          <p:nvSpPr>
            <p:cNvPr id="414" name="Google Shape;414;p30"/>
            <p:cNvSpPr txBox="1"/>
            <p:nvPr/>
          </p:nvSpPr>
          <p:spPr>
            <a:xfrm>
              <a:off x="830766" y="5058937"/>
              <a:ext cx="10502589"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Provide a medical evaluation of the infant and facilitate transportation to the nearest hospital.</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Offer the mother medical evaluation and transportation to the hospital.</a:t>
              </a:r>
              <a:endParaRPr/>
            </a:p>
          </p:txBody>
        </p:sp>
      </p:grpSp>
      <p:pic>
        <p:nvPicPr>
          <p:cNvPr id="415" name="Google Shape;415;p30" descr="A icon depicting a stethoscope."/>
          <p:cNvPicPr preferRelativeResize="0"/>
          <p:nvPr/>
        </p:nvPicPr>
        <p:blipFill rotWithShape="1">
          <a:blip r:embed="rId3">
            <a:alphaModFix/>
          </a:blip>
          <a:srcRect/>
          <a:stretch/>
        </p:blipFill>
        <p:spPr>
          <a:xfrm>
            <a:off x="5690787" y="2023217"/>
            <a:ext cx="910128" cy="910128"/>
          </a:xfrm>
          <a:prstGeom prst="rect">
            <a:avLst/>
          </a:prstGeom>
          <a:noFill/>
          <a:ln>
            <a:noFill/>
          </a:ln>
        </p:spPr>
      </p:pic>
      <p:sp>
        <p:nvSpPr>
          <p:cNvPr id="416" name="Google Shape;416;p30"/>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Attended EMS Staff</a:t>
            </a:r>
            <a:endParaRPr sz="18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1"/>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22" name="Google Shape;422;p31"/>
          <p:cNvGrpSpPr/>
          <p:nvPr/>
        </p:nvGrpSpPr>
        <p:grpSpPr>
          <a:xfrm>
            <a:off x="840059" y="3002998"/>
            <a:ext cx="10502589" cy="2133635"/>
            <a:chOff x="830766" y="3848632"/>
            <a:chExt cx="10502589" cy="2133635"/>
          </a:xfrm>
        </p:grpSpPr>
        <p:sp>
          <p:nvSpPr>
            <p:cNvPr id="423" name="Google Shape;423;p31"/>
            <p:cNvSpPr txBox="1"/>
            <p:nvPr/>
          </p:nvSpPr>
          <p:spPr>
            <a:xfrm>
              <a:off x="3321246" y="3848632"/>
              <a:ext cx="5530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a:t>
              </a:r>
              <a:r>
                <a:rPr lang="en-US" sz="3600" b="1">
                  <a:solidFill>
                    <a:schemeClr val="dk1"/>
                  </a:solidFill>
                </a:rPr>
                <a:t>5</a:t>
              </a:r>
              <a:endParaRPr sz="3600" b="1">
                <a:solidFill>
                  <a:schemeClr val="dk1"/>
                </a:solidFill>
                <a:latin typeface="Arial"/>
                <a:ea typeface="Arial"/>
                <a:cs typeface="Arial"/>
                <a:sym typeface="Arial"/>
              </a:endParaRPr>
            </a:p>
          </p:txBody>
        </p:sp>
        <p:sp>
          <p:nvSpPr>
            <p:cNvPr id="424" name="Google Shape;424;p31"/>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Notify Hospital Staff</a:t>
              </a:r>
              <a:endParaRPr sz="1800">
                <a:solidFill>
                  <a:schemeClr val="dk1"/>
                </a:solidFill>
                <a:latin typeface="Calibri"/>
                <a:ea typeface="Calibri"/>
                <a:cs typeface="Calibri"/>
                <a:sym typeface="Calibri"/>
              </a:endParaRPr>
            </a:p>
          </p:txBody>
        </p:sp>
        <p:sp>
          <p:nvSpPr>
            <p:cNvPr id="425" name="Google Shape;425;p31"/>
            <p:cNvSpPr txBox="1"/>
            <p:nvPr/>
          </p:nvSpPr>
          <p:spPr>
            <a:xfrm>
              <a:off x="830766" y="5058937"/>
              <a:ext cx="10502589"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Notify hospital staff of the Safe Haven relinquishment prior to arrival. </a:t>
              </a: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If the mother is also transported, the mother and infant will be admitted separately.</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pic>
        <p:nvPicPr>
          <p:cNvPr id="426" name="Google Shape;426;p31" descr="A icon depicting a stethoscope."/>
          <p:cNvPicPr preferRelativeResize="0"/>
          <p:nvPr/>
        </p:nvPicPr>
        <p:blipFill rotWithShape="1">
          <a:blip r:embed="rId3">
            <a:alphaModFix/>
          </a:blip>
          <a:srcRect/>
          <a:stretch/>
        </p:blipFill>
        <p:spPr>
          <a:xfrm>
            <a:off x="5690787" y="2023217"/>
            <a:ext cx="910128" cy="910128"/>
          </a:xfrm>
          <a:prstGeom prst="rect">
            <a:avLst/>
          </a:prstGeom>
          <a:noFill/>
          <a:ln>
            <a:noFill/>
          </a:ln>
        </p:spPr>
      </p:pic>
      <p:pic>
        <p:nvPicPr>
          <p:cNvPr id="427" name="Google Shape;427;p31" descr="A black and white symbol with a cross in the center&#10;&#10;Description automatically generated"/>
          <p:cNvPicPr preferRelativeResize="0"/>
          <p:nvPr/>
        </p:nvPicPr>
        <p:blipFill rotWithShape="1">
          <a:blip r:embed="rId4">
            <a:alphaModFix/>
          </a:blip>
          <a:srcRect/>
          <a:stretch/>
        </p:blipFill>
        <p:spPr>
          <a:xfrm>
            <a:off x="5552185" y="1917151"/>
            <a:ext cx="1089795" cy="1112207"/>
          </a:xfrm>
          <a:prstGeom prst="rect">
            <a:avLst/>
          </a:prstGeom>
          <a:noFill/>
          <a:ln>
            <a:noFill/>
          </a:ln>
        </p:spPr>
      </p:pic>
      <p:pic>
        <p:nvPicPr>
          <p:cNvPr id="428" name="Google Shape;428;p31" descr="A line art of a doctor&#10;&#10;Description automatically generated"/>
          <p:cNvPicPr preferRelativeResize="0"/>
          <p:nvPr/>
        </p:nvPicPr>
        <p:blipFill rotWithShape="1">
          <a:blip r:embed="rId5">
            <a:alphaModFix/>
          </a:blip>
          <a:srcRect/>
          <a:stretch/>
        </p:blipFill>
        <p:spPr>
          <a:xfrm>
            <a:off x="5654291" y="1986643"/>
            <a:ext cx="967154" cy="967154"/>
          </a:xfrm>
          <a:prstGeom prst="rect">
            <a:avLst/>
          </a:prstGeom>
          <a:noFill/>
          <a:ln>
            <a:noFill/>
          </a:ln>
        </p:spPr>
      </p:pic>
      <p:sp>
        <p:nvSpPr>
          <p:cNvPr id="429" name="Google Shape;429;p31"/>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Attended EMS Staff</a:t>
            </a: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3"/>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35" name="Google Shape;435;p33"/>
          <p:cNvGrpSpPr/>
          <p:nvPr/>
        </p:nvGrpSpPr>
        <p:grpSpPr>
          <a:xfrm>
            <a:off x="840059" y="3002998"/>
            <a:ext cx="10502700" cy="1856805"/>
            <a:chOff x="830766" y="3848632"/>
            <a:chExt cx="10502700" cy="1856805"/>
          </a:xfrm>
        </p:grpSpPr>
        <p:sp>
          <p:nvSpPr>
            <p:cNvPr id="436" name="Google Shape;436;p33"/>
            <p:cNvSpPr txBox="1"/>
            <p:nvPr/>
          </p:nvSpPr>
          <p:spPr>
            <a:xfrm>
              <a:off x="3321246" y="3848632"/>
              <a:ext cx="553092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chemeClr val="dk1"/>
                  </a:solidFill>
                  <a:latin typeface="Arial"/>
                  <a:ea typeface="Arial"/>
                  <a:cs typeface="Arial"/>
                  <a:sym typeface="Arial"/>
                </a:rPr>
                <a:t>Step 6</a:t>
              </a:r>
              <a:endParaRPr sz="3600" b="1">
                <a:solidFill>
                  <a:schemeClr val="dk1"/>
                </a:solidFill>
                <a:latin typeface="Arial"/>
                <a:ea typeface="Arial"/>
                <a:cs typeface="Arial"/>
                <a:sym typeface="Arial"/>
              </a:endParaRPr>
            </a:p>
          </p:txBody>
        </p:sp>
        <p:sp>
          <p:nvSpPr>
            <p:cNvPr id="437" name="Google Shape;437;p33"/>
            <p:cNvSpPr txBox="1"/>
            <p:nvPr/>
          </p:nvSpPr>
          <p:spPr>
            <a:xfrm>
              <a:off x="2735766" y="4408449"/>
              <a:ext cx="6720467"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Arial"/>
                  <a:ea typeface="Arial"/>
                  <a:cs typeface="Arial"/>
                  <a:sym typeface="Arial"/>
                </a:rPr>
                <a:t>Support and Resources</a:t>
              </a:r>
              <a:endParaRPr sz="1800">
                <a:solidFill>
                  <a:schemeClr val="dk1"/>
                </a:solidFill>
                <a:latin typeface="Calibri"/>
                <a:ea typeface="Calibri"/>
                <a:cs typeface="Calibri"/>
                <a:sym typeface="Calibri"/>
              </a:endParaRPr>
            </a:p>
          </p:txBody>
        </p:sp>
        <p:sp>
          <p:nvSpPr>
            <p:cNvPr id="438" name="Google Shape;438;p33"/>
            <p:cNvSpPr txBox="1"/>
            <p:nvPr/>
          </p:nvSpPr>
          <p:spPr>
            <a:xfrm>
              <a:off x="830766" y="5058937"/>
              <a:ext cx="105027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Provide the parent with the NSHA Crisis Hotline, 1-888-510-BABY, for after-care and counseling resources, if needed.</a:t>
              </a:r>
              <a:endParaRPr sz="1800">
                <a:solidFill>
                  <a:schemeClr val="dk1"/>
                </a:solidFill>
                <a:latin typeface="Calibri"/>
                <a:ea typeface="Calibri"/>
                <a:cs typeface="Calibri"/>
                <a:sym typeface="Calibri"/>
              </a:endParaRPr>
            </a:p>
          </p:txBody>
        </p:sp>
      </p:grpSp>
      <p:pic>
        <p:nvPicPr>
          <p:cNvPr id="439" name="Google Shape;439;p33" descr="An icon depicting a pair of people with speech bubbles above their heads."/>
          <p:cNvPicPr preferRelativeResize="0"/>
          <p:nvPr/>
        </p:nvPicPr>
        <p:blipFill rotWithShape="1">
          <a:blip r:embed="rId3">
            <a:alphaModFix/>
          </a:blip>
          <a:srcRect/>
          <a:stretch/>
        </p:blipFill>
        <p:spPr>
          <a:xfrm>
            <a:off x="5555974" y="1971261"/>
            <a:ext cx="1080052" cy="1099930"/>
          </a:xfrm>
          <a:prstGeom prst="rect">
            <a:avLst/>
          </a:prstGeom>
          <a:noFill/>
          <a:ln>
            <a:noFill/>
          </a:ln>
        </p:spPr>
      </p:pic>
      <p:sp>
        <p:nvSpPr>
          <p:cNvPr id="440" name="Google Shape;440;p33"/>
          <p:cNvSpPr txBox="1"/>
          <p:nvPr/>
        </p:nvSpPr>
        <p:spPr>
          <a:xfrm>
            <a:off x="8964246" y="816707"/>
            <a:ext cx="2743200"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a:solidFill>
                  <a:srgbClr val="7F7F7F"/>
                </a:solidFill>
                <a:latin typeface="Calibri"/>
                <a:ea typeface="Calibri"/>
                <a:cs typeface="Calibri"/>
                <a:sym typeface="Calibri"/>
              </a:rPr>
              <a:t>Attended EMS Staff</a:t>
            </a:r>
            <a:endParaRPr sz="18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4"/>
          <p:cNvSpPr/>
          <p:nvPr/>
        </p:nvSpPr>
        <p:spPr>
          <a:xfrm>
            <a:off x="4233" y="-1412"/>
            <a:ext cx="12192012" cy="6865056"/>
          </a:xfrm>
          <a:prstGeom prst="rect">
            <a:avLst/>
          </a:prstGeom>
          <a:solidFill>
            <a:srgbClr val="F86767">
              <a:alpha val="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6" name="Google Shape;446;p34"/>
          <p:cNvSpPr txBox="1">
            <a:spLocks noGrp="1"/>
          </p:cNvSpPr>
          <p:nvPr>
            <p:ph type="title"/>
          </p:nvPr>
        </p:nvSpPr>
        <p:spPr>
          <a:xfrm>
            <a:off x="871695" y="189365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86767"/>
              </a:buClr>
              <a:buSzPts val="4800"/>
              <a:buFont typeface="Arial"/>
              <a:buNone/>
            </a:pPr>
            <a:r>
              <a:rPr lang="en-US" sz="4800">
                <a:solidFill>
                  <a:srgbClr val="F86767"/>
                </a:solidFill>
                <a:latin typeface="Arial"/>
                <a:ea typeface="Arial"/>
                <a:cs typeface="Arial"/>
                <a:sym typeface="Arial"/>
              </a:rPr>
              <a:t>Questions?</a:t>
            </a:r>
            <a:endParaRPr/>
          </a:p>
        </p:txBody>
      </p:sp>
      <p:sp>
        <p:nvSpPr>
          <p:cNvPr id="447" name="Google Shape;447;p34"/>
          <p:cNvSpPr txBox="1">
            <a:spLocks noGrp="1"/>
          </p:cNvSpPr>
          <p:nvPr>
            <p:ph type="body" idx="1"/>
          </p:nvPr>
        </p:nvSpPr>
        <p:spPr>
          <a:xfrm>
            <a:off x="626907" y="3005294"/>
            <a:ext cx="4914465" cy="2361157"/>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rgbClr val="7F7F7F"/>
              </a:buClr>
              <a:buSzPts val="2400"/>
              <a:buNone/>
            </a:pPr>
            <a:r>
              <a:rPr lang="en-US" sz="2400">
                <a:solidFill>
                  <a:srgbClr val="7F7F7F"/>
                </a:solidFill>
                <a:latin typeface="Calibri"/>
                <a:ea typeface="Calibri"/>
                <a:cs typeface="Calibri"/>
                <a:sym typeface="Calibri"/>
              </a:rPr>
              <a:t> </a:t>
            </a:r>
            <a:r>
              <a:rPr lang="en-US" sz="2000">
                <a:solidFill>
                  <a:srgbClr val="7F7F7F"/>
                </a:solidFill>
                <a:latin typeface="Calibri"/>
                <a:ea typeface="Calibri"/>
                <a:cs typeface="Calibri"/>
                <a:sym typeface="Calibri"/>
              </a:rPr>
              <a:t> </a:t>
            </a:r>
            <a:r>
              <a:rPr lang="en-US" sz="1600">
                <a:solidFill>
                  <a:srgbClr val="7F7F7F"/>
                </a:solidFill>
                <a:latin typeface="Calibri"/>
                <a:ea typeface="Calibri"/>
                <a:cs typeface="Calibri"/>
                <a:sym typeface="Calibri"/>
              </a:rPr>
              <a:t> </a:t>
            </a:r>
            <a:r>
              <a:rPr lang="en-US" sz="2400">
                <a:solidFill>
                  <a:srgbClr val="7F7F7F"/>
                </a:solidFill>
                <a:latin typeface="Calibri"/>
                <a:ea typeface="Calibri"/>
                <a:cs typeface="Calibri"/>
                <a:sym typeface="Calibri"/>
              </a:rPr>
              <a:t> If you have any questions or for information regarding training for your staff, please contact the Safe Haven hotline at </a:t>
            </a:r>
            <a:r>
              <a:rPr lang="en-US" sz="2400" b="1">
                <a:solidFill>
                  <a:srgbClr val="F86767"/>
                </a:solidFill>
                <a:latin typeface="Calibri"/>
                <a:ea typeface="Calibri"/>
                <a:cs typeface="Calibri"/>
                <a:sym typeface="Calibri"/>
              </a:rPr>
              <a:t>1-888-510-2229</a:t>
            </a:r>
            <a:r>
              <a:rPr lang="en-US" sz="2400">
                <a:solidFill>
                  <a:srgbClr val="7F7F7F"/>
                </a:solidFill>
                <a:latin typeface="Calibri"/>
                <a:ea typeface="Calibri"/>
                <a:cs typeface="Calibri"/>
                <a:sym typeface="Calibri"/>
              </a:rPr>
              <a:t>.</a:t>
            </a:r>
            <a:endParaRPr sz="3200">
              <a:solidFill>
                <a:srgbClr val="7F7F7F"/>
              </a:solidFill>
              <a:latin typeface="Calibri"/>
              <a:ea typeface="Calibri"/>
              <a:cs typeface="Calibri"/>
              <a:sym typeface="Calibri"/>
            </a:endParaRPr>
          </a:p>
          <a:p>
            <a:pPr marL="228600" lvl="0" indent="-228600" algn="l" rtl="0">
              <a:lnSpc>
                <a:spcPct val="100000"/>
              </a:lnSpc>
              <a:spcBef>
                <a:spcPts val="1000"/>
              </a:spcBef>
              <a:spcAft>
                <a:spcPts val="0"/>
              </a:spcAft>
              <a:buClr>
                <a:srgbClr val="7F7F7F"/>
              </a:buClr>
              <a:buSzPts val="2400"/>
              <a:buNone/>
            </a:pPr>
            <a:r>
              <a:rPr lang="en-US" sz="2400">
                <a:solidFill>
                  <a:srgbClr val="7F7F7F"/>
                </a:solidFill>
                <a:latin typeface="Calibri"/>
                <a:ea typeface="Calibri"/>
                <a:cs typeface="Calibri"/>
                <a:sym typeface="Calibri"/>
              </a:rPr>
              <a:t>    </a:t>
            </a:r>
            <a:endParaRPr sz="2400">
              <a:solidFill>
                <a:srgbClr val="7F7F7F"/>
              </a:solidFill>
              <a:latin typeface="Calibri"/>
              <a:ea typeface="Calibri"/>
              <a:cs typeface="Calibri"/>
              <a:sym typeface="Calibri"/>
            </a:endParaRPr>
          </a:p>
        </p:txBody>
      </p:sp>
      <p:pic>
        <p:nvPicPr>
          <p:cNvPr id="448" name="Google Shape;448;p34" descr="A logo with a baby in it&#10;&#10;Description automatically generated"/>
          <p:cNvPicPr preferRelativeResize="0"/>
          <p:nvPr/>
        </p:nvPicPr>
        <p:blipFill rotWithShape="1">
          <a:blip r:embed="rId3">
            <a:alphaModFix/>
          </a:blip>
          <a:srcRect/>
          <a:stretch/>
        </p:blipFill>
        <p:spPr>
          <a:xfrm>
            <a:off x="5143919" y="19259"/>
            <a:ext cx="6861349" cy="68613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2"/>
        <p:cNvGrpSpPr/>
        <p:nvPr/>
      </p:nvGrpSpPr>
      <p:grpSpPr>
        <a:xfrm>
          <a:off x="0" y="0"/>
          <a:ext cx="0" cy="0"/>
          <a:chOff x="0" y="0"/>
          <a:chExt cx="0" cy="0"/>
        </a:xfrm>
      </p:grpSpPr>
      <p:cxnSp>
        <p:nvCxnSpPr>
          <p:cNvPr id="453" name="Google Shape;453;p35"/>
          <p:cNvCxnSpPr/>
          <p:nvPr/>
        </p:nvCxnSpPr>
        <p:spPr>
          <a:xfrm>
            <a:off x="865141" y="4811517"/>
            <a:ext cx="736939" cy="0"/>
          </a:xfrm>
          <a:prstGeom prst="straightConnector1">
            <a:avLst/>
          </a:prstGeom>
          <a:noFill/>
          <a:ln w="57150" cap="flat" cmpd="sng">
            <a:solidFill>
              <a:schemeClr val="accent4"/>
            </a:solidFill>
            <a:prstDash val="solid"/>
            <a:miter lim="800000"/>
            <a:headEnd type="none" w="sm" len="sm"/>
            <a:tailEnd type="none" w="sm" len="sm"/>
          </a:ln>
        </p:spPr>
      </p:cxnSp>
      <p:sp>
        <p:nvSpPr>
          <p:cNvPr id="454" name="Google Shape;454;p35"/>
          <p:cNvSpPr/>
          <p:nvPr/>
        </p:nvSpPr>
        <p:spPr>
          <a:xfrm>
            <a:off x="769696" y="4725939"/>
            <a:ext cx="1092969" cy="2001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5" name="Google Shape;455;p35" descr="A blurry image of a hospital room&#10;&#10;Description automatically generated"/>
          <p:cNvPicPr preferRelativeResize="0"/>
          <p:nvPr/>
        </p:nvPicPr>
        <p:blipFill rotWithShape="1">
          <a:blip r:embed="rId3">
            <a:alphaModFix/>
          </a:blip>
          <a:srcRect l="-147" t="10410" r="146" b="5048"/>
          <a:stretch/>
        </p:blipFill>
        <p:spPr>
          <a:xfrm>
            <a:off x="-16042" y="1452"/>
            <a:ext cx="12208054" cy="6848958"/>
          </a:xfrm>
          <a:prstGeom prst="rect">
            <a:avLst/>
          </a:prstGeom>
          <a:noFill/>
          <a:ln>
            <a:noFill/>
          </a:ln>
        </p:spPr>
      </p:pic>
      <p:pic>
        <p:nvPicPr>
          <p:cNvPr id="456" name="Google Shape;456;p35" descr="A Hispanic female doctor in a white coat."/>
          <p:cNvPicPr preferRelativeResize="0"/>
          <p:nvPr/>
        </p:nvPicPr>
        <p:blipFill rotWithShape="1">
          <a:blip r:embed="rId4">
            <a:alphaModFix/>
          </a:blip>
          <a:srcRect/>
          <a:stretch/>
        </p:blipFill>
        <p:spPr>
          <a:xfrm rot="-5400000">
            <a:off x="-1913861" y="1991842"/>
            <a:ext cx="6751674" cy="3804571"/>
          </a:xfrm>
          <a:prstGeom prst="rect">
            <a:avLst/>
          </a:prstGeom>
          <a:noFill/>
          <a:ln>
            <a:noFill/>
          </a:ln>
        </p:spPr>
      </p:pic>
      <p:sp>
        <p:nvSpPr>
          <p:cNvPr id="457" name="Google Shape;457;p35"/>
          <p:cNvSpPr/>
          <p:nvPr/>
        </p:nvSpPr>
        <p:spPr>
          <a:xfrm>
            <a:off x="4837815" y="0"/>
            <a:ext cx="7354185"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8" name="Google Shape;458;p35"/>
          <p:cNvSpPr txBox="1">
            <a:spLocks noGrp="1"/>
          </p:cNvSpPr>
          <p:nvPr>
            <p:ph type="title"/>
          </p:nvPr>
        </p:nvSpPr>
        <p:spPr>
          <a:xfrm>
            <a:off x="5746898" y="2086759"/>
            <a:ext cx="6191694" cy="125468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Hospital Scenario</a:t>
            </a:r>
            <a:endParaRPr/>
          </a:p>
        </p:txBody>
      </p:sp>
      <p:sp>
        <p:nvSpPr>
          <p:cNvPr id="459" name="Google Shape;459;p35"/>
          <p:cNvSpPr txBox="1">
            <a:spLocks noGrp="1"/>
          </p:cNvSpPr>
          <p:nvPr>
            <p:ph type="body" idx="1"/>
          </p:nvPr>
        </p:nvSpPr>
        <p:spPr>
          <a:xfrm>
            <a:off x="5746898" y="3114662"/>
            <a:ext cx="4756299" cy="151273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In this scenario, you are hospital personnel. Shortly after delivery, a parent comes up to you and says they need to relinquish their newborn infant under the Safe Haven law. </a:t>
            </a:r>
            <a:endParaRPr sz="2000">
              <a:solidFill>
                <a:srgbClr val="7F7F7F"/>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3"/>
        <p:cNvGrpSpPr/>
        <p:nvPr/>
      </p:nvGrpSpPr>
      <p:grpSpPr>
        <a:xfrm>
          <a:off x="0" y="0"/>
          <a:ext cx="0" cy="0"/>
          <a:chOff x="0" y="0"/>
          <a:chExt cx="0" cy="0"/>
        </a:xfrm>
      </p:grpSpPr>
      <p:cxnSp>
        <p:nvCxnSpPr>
          <p:cNvPr id="464" name="Google Shape;464;p36"/>
          <p:cNvCxnSpPr/>
          <p:nvPr/>
        </p:nvCxnSpPr>
        <p:spPr>
          <a:xfrm>
            <a:off x="865141" y="4811517"/>
            <a:ext cx="736939" cy="0"/>
          </a:xfrm>
          <a:prstGeom prst="straightConnector1">
            <a:avLst/>
          </a:prstGeom>
          <a:noFill/>
          <a:ln w="57150" cap="flat" cmpd="sng">
            <a:solidFill>
              <a:schemeClr val="accent4"/>
            </a:solidFill>
            <a:prstDash val="solid"/>
            <a:miter lim="800000"/>
            <a:headEnd type="none" w="sm" len="sm"/>
            <a:tailEnd type="none" w="sm" len="sm"/>
          </a:ln>
        </p:spPr>
      </p:cxnSp>
      <p:sp>
        <p:nvSpPr>
          <p:cNvPr id="465" name="Google Shape;465;p36"/>
          <p:cNvSpPr/>
          <p:nvPr/>
        </p:nvSpPr>
        <p:spPr>
          <a:xfrm>
            <a:off x="769696" y="4725939"/>
            <a:ext cx="1092969" cy="2001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6" name="Google Shape;466;p36" descr="A blurry image of a hospital room&#10;&#10;Description automatically generated"/>
          <p:cNvPicPr preferRelativeResize="0"/>
          <p:nvPr/>
        </p:nvPicPr>
        <p:blipFill rotWithShape="1">
          <a:blip r:embed="rId3">
            <a:alphaModFix/>
          </a:blip>
          <a:srcRect l="-147" t="10410" r="146" b="5048"/>
          <a:stretch/>
        </p:blipFill>
        <p:spPr>
          <a:xfrm>
            <a:off x="-16042" y="1452"/>
            <a:ext cx="12208054" cy="6848958"/>
          </a:xfrm>
          <a:prstGeom prst="rect">
            <a:avLst/>
          </a:prstGeom>
          <a:noFill/>
          <a:ln>
            <a:noFill/>
          </a:ln>
        </p:spPr>
      </p:pic>
      <p:sp>
        <p:nvSpPr>
          <p:cNvPr id="467" name="Google Shape;467;p36"/>
          <p:cNvSpPr/>
          <p:nvPr/>
        </p:nvSpPr>
        <p:spPr>
          <a:xfrm>
            <a:off x="4837815" y="0"/>
            <a:ext cx="7354185"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8" name="Google Shape;468;p36" descr="A person in a white coat&#10;&#10;Description automatically generated"/>
          <p:cNvPicPr preferRelativeResize="0"/>
          <p:nvPr/>
        </p:nvPicPr>
        <p:blipFill rotWithShape="1">
          <a:blip r:embed="rId4">
            <a:alphaModFix/>
          </a:blip>
          <a:srcRect/>
          <a:stretch/>
        </p:blipFill>
        <p:spPr>
          <a:xfrm rot="-5400000">
            <a:off x="-1962592" y="2022854"/>
            <a:ext cx="6804835" cy="3795710"/>
          </a:xfrm>
          <a:prstGeom prst="rect">
            <a:avLst/>
          </a:prstGeom>
          <a:noFill/>
          <a:ln>
            <a:noFill/>
          </a:ln>
        </p:spPr>
      </p:pic>
      <p:grpSp>
        <p:nvGrpSpPr>
          <p:cNvPr id="469" name="Google Shape;469;p36"/>
          <p:cNvGrpSpPr/>
          <p:nvPr/>
        </p:nvGrpSpPr>
        <p:grpSpPr>
          <a:xfrm>
            <a:off x="3142940" y="845268"/>
            <a:ext cx="7086798" cy="1023812"/>
            <a:chOff x="3081289" y="779720"/>
            <a:chExt cx="6632256" cy="958264"/>
          </a:xfrm>
        </p:grpSpPr>
        <p:sp>
          <p:nvSpPr>
            <p:cNvPr id="470" name="Google Shape;470;p36"/>
            <p:cNvSpPr/>
            <p:nvPr/>
          </p:nvSpPr>
          <p:spPr>
            <a:xfrm>
              <a:off x="3402418" y="779720"/>
              <a:ext cx="6311127" cy="958264"/>
            </a:xfrm>
            <a:prstGeom prst="rect">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471" name="Google Shape;471;p36"/>
            <p:cNvSpPr/>
            <p:nvPr/>
          </p:nvSpPr>
          <p:spPr>
            <a:xfrm rot="-7200000">
              <a:off x="3173603" y="1256725"/>
              <a:ext cx="336697" cy="407581"/>
            </a:xfrm>
            <a:prstGeom prst="triangle">
              <a:avLst>
                <a:gd name="adj" fmla="val 50000"/>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2" name="Google Shape;472;p36"/>
          <p:cNvGrpSpPr/>
          <p:nvPr/>
        </p:nvGrpSpPr>
        <p:grpSpPr>
          <a:xfrm>
            <a:off x="3077392" y="779720"/>
            <a:ext cx="7086798" cy="1023812"/>
            <a:chOff x="3081289" y="779720"/>
            <a:chExt cx="6632256" cy="958264"/>
          </a:xfrm>
        </p:grpSpPr>
        <p:sp>
          <p:nvSpPr>
            <p:cNvPr id="473" name="Google Shape;473;p36"/>
            <p:cNvSpPr/>
            <p:nvPr/>
          </p:nvSpPr>
          <p:spPr>
            <a:xfrm>
              <a:off x="3402418" y="779720"/>
              <a:ext cx="6311127" cy="9582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4" name="Google Shape;474;p36"/>
            <p:cNvSpPr/>
            <p:nvPr/>
          </p:nvSpPr>
          <p:spPr>
            <a:xfrm rot="-7200000">
              <a:off x="3173603" y="1256725"/>
              <a:ext cx="336697" cy="407581"/>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75" name="Google Shape;475;p36"/>
          <p:cNvSpPr txBox="1">
            <a:spLocks noGrp="1"/>
          </p:cNvSpPr>
          <p:nvPr>
            <p:ph type="body" idx="1"/>
          </p:nvPr>
        </p:nvSpPr>
        <p:spPr>
          <a:xfrm>
            <a:off x="3419931" y="1090855"/>
            <a:ext cx="6739135" cy="52951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000000"/>
              </a:buClr>
              <a:buSzPts val="2200"/>
              <a:buNone/>
            </a:pPr>
            <a:r>
              <a:rPr lang="en-US" sz="2200">
                <a:solidFill>
                  <a:srgbClr val="000000"/>
                </a:solidFill>
              </a:rPr>
              <a:t>What are your first steps according to procedure?</a:t>
            </a:r>
            <a:endParaRPr sz="2200"/>
          </a:p>
        </p:txBody>
      </p:sp>
      <p:sp>
        <p:nvSpPr>
          <p:cNvPr id="476" name="Google Shape;476;p36"/>
          <p:cNvSpPr txBox="1"/>
          <p:nvPr/>
        </p:nvSpPr>
        <p:spPr>
          <a:xfrm>
            <a:off x="6293384" y="2685216"/>
            <a:ext cx="4952446" cy="102381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Offer support and safe options to the mother/parent. Facilitate conversation around temporary placement and adoption. </a:t>
            </a:r>
            <a:endParaRPr sz="2800">
              <a:solidFill>
                <a:schemeClr val="dk1"/>
              </a:solidFill>
              <a:latin typeface="Calibri"/>
              <a:ea typeface="Calibri"/>
              <a:cs typeface="Calibri"/>
              <a:sym typeface="Calibri"/>
            </a:endParaRPr>
          </a:p>
        </p:txBody>
      </p:sp>
      <p:sp>
        <p:nvSpPr>
          <p:cNvPr id="477" name="Google Shape;477;p36"/>
          <p:cNvSpPr/>
          <p:nvPr/>
        </p:nvSpPr>
        <p:spPr>
          <a:xfrm>
            <a:off x="5693697" y="3000273"/>
            <a:ext cx="393700" cy="393700"/>
          </a:xfrm>
          <a:prstGeom prst="roundRect">
            <a:avLst>
              <a:gd name="adj" fmla="val 16667"/>
            </a:avLst>
          </a:prstGeom>
          <a:no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78" name="Google Shape;478;p36"/>
          <p:cNvGrpSpPr/>
          <p:nvPr/>
        </p:nvGrpSpPr>
        <p:grpSpPr>
          <a:xfrm>
            <a:off x="5693740" y="4147538"/>
            <a:ext cx="5552090" cy="1673983"/>
            <a:chOff x="5693740" y="4171288"/>
            <a:chExt cx="5552090" cy="1673983"/>
          </a:xfrm>
        </p:grpSpPr>
        <p:sp>
          <p:nvSpPr>
            <p:cNvPr id="479" name="Google Shape;479;p36"/>
            <p:cNvSpPr txBox="1"/>
            <p:nvPr/>
          </p:nvSpPr>
          <p:spPr>
            <a:xfrm>
              <a:off x="6293384" y="4171288"/>
              <a:ext cx="4952446" cy="167398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000000"/>
                  </a:solidFill>
                  <a:latin typeface="Calibri"/>
                  <a:ea typeface="Calibri"/>
                  <a:cs typeface="Calibri"/>
                  <a:sym typeface="Calibri"/>
                </a:rPr>
                <a:t>Accept physical custody of the infant immediately, no questions asked. </a:t>
              </a:r>
              <a:endParaRPr sz="2800">
                <a:solidFill>
                  <a:schemeClr val="dk1"/>
                </a:solidFill>
                <a:latin typeface="Calibri"/>
                <a:ea typeface="Calibri"/>
                <a:cs typeface="Calibri"/>
                <a:sym typeface="Calibri"/>
              </a:endParaRPr>
            </a:p>
          </p:txBody>
        </p:sp>
        <p:sp>
          <p:nvSpPr>
            <p:cNvPr id="480" name="Google Shape;480;p36"/>
            <p:cNvSpPr/>
            <p:nvPr/>
          </p:nvSpPr>
          <p:spPr>
            <a:xfrm>
              <a:off x="5693740" y="4338677"/>
              <a:ext cx="393700" cy="393700"/>
            </a:xfrm>
            <a:prstGeom prst="roundRect">
              <a:avLst>
                <a:gd name="adj" fmla="val 16667"/>
              </a:avLst>
            </a:prstGeom>
            <a:no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4"/>
        <p:cNvGrpSpPr/>
        <p:nvPr/>
      </p:nvGrpSpPr>
      <p:grpSpPr>
        <a:xfrm>
          <a:off x="0" y="0"/>
          <a:ext cx="0" cy="0"/>
          <a:chOff x="0" y="0"/>
          <a:chExt cx="0" cy="0"/>
        </a:xfrm>
      </p:grpSpPr>
      <p:cxnSp>
        <p:nvCxnSpPr>
          <p:cNvPr id="485" name="Google Shape;485;p37"/>
          <p:cNvCxnSpPr/>
          <p:nvPr/>
        </p:nvCxnSpPr>
        <p:spPr>
          <a:xfrm>
            <a:off x="865141" y="4811517"/>
            <a:ext cx="736939" cy="0"/>
          </a:xfrm>
          <a:prstGeom prst="straightConnector1">
            <a:avLst/>
          </a:prstGeom>
          <a:noFill/>
          <a:ln w="57150" cap="flat" cmpd="sng">
            <a:solidFill>
              <a:schemeClr val="accent4"/>
            </a:solidFill>
            <a:prstDash val="solid"/>
            <a:miter lim="800000"/>
            <a:headEnd type="none" w="sm" len="sm"/>
            <a:tailEnd type="none" w="sm" len="sm"/>
          </a:ln>
        </p:spPr>
      </p:cxnSp>
      <p:sp>
        <p:nvSpPr>
          <p:cNvPr id="486" name="Google Shape;486;p37"/>
          <p:cNvSpPr/>
          <p:nvPr/>
        </p:nvSpPr>
        <p:spPr>
          <a:xfrm>
            <a:off x="769696" y="4725939"/>
            <a:ext cx="1092969" cy="2001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7" name="Google Shape;487;p37" descr="A blurry image of a hospital room&#10;&#10;Description automatically generated"/>
          <p:cNvPicPr preferRelativeResize="0"/>
          <p:nvPr/>
        </p:nvPicPr>
        <p:blipFill rotWithShape="1">
          <a:blip r:embed="rId3">
            <a:alphaModFix/>
          </a:blip>
          <a:srcRect l="-147" t="10410" r="146" b="5048"/>
          <a:stretch/>
        </p:blipFill>
        <p:spPr>
          <a:xfrm>
            <a:off x="-16042" y="1452"/>
            <a:ext cx="12208054" cy="6848958"/>
          </a:xfrm>
          <a:prstGeom prst="rect">
            <a:avLst/>
          </a:prstGeom>
          <a:noFill/>
          <a:ln>
            <a:noFill/>
          </a:ln>
        </p:spPr>
      </p:pic>
      <p:pic>
        <p:nvPicPr>
          <p:cNvPr id="488" name="Google Shape;488;p37" descr="A person in a white coat&#10;&#10;Description automatically generated"/>
          <p:cNvPicPr preferRelativeResize="0"/>
          <p:nvPr/>
        </p:nvPicPr>
        <p:blipFill rotWithShape="1">
          <a:blip r:embed="rId4">
            <a:alphaModFix/>
          </a:blip>
          <a:srcRect/>
          <a:stretch/>
        </p:blipFill>
        <p:spPr>
          <a:xfrm rot="-5400000">
            <a:off x="-1954161" y="1958591"/>
            <a:ext cx="7071031" cy="3973205"/>
          </a:xfrm>
          <a:prstGeom prst="rect">
            <a:avLst/>
          </a:prstGeom>
          <a:noFill/>
          <a:ln>
            <a:noFill/>
          </a:ln>
        </p:spPr>
      </p:pic>
      <p:sp>
        <p:nvSpPr>
          <p:cNvPr id="489" name="Google Shape;489;p37"/>
          <p:cNvSpPr/>
          <p:nvPr/>
        </p:nvSpPr>
        <p:spPr>
          <a:xfrm>
            <a:off x="4837815" y="0"/>
            <a:ext cx="7354185"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0" name="Google Shape;490;p37"/>
          <p:cNvSpPr txBox="1"/>
          <p:nvPr/>
        </p:nvSpPr>
        <p:spPr>
          <a:xfrm>
            <a:off x="6293384" y="4146673"/>
            <a:ext cx="4952446" cy="167398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000000"/>
                </a:solidFill>
                <a:latin typeface="Calibri"/>
                <a:ea typeface="Calibri"/>
                <a:cs typeface="Calibri"/>
                <a:sym typeface="Calibri"/>
              </a:rPr>
              <a:t>Accept physical custody of the infant immediately, no questions asked. </a:t>
            </a:r>
            <a:endParaRPr sz="2800">
              <a:solidFill>
                <a:schemeClr val="dk1"/>
              </a:solidFill>
              <a:latin typeface="Calibri"/>
              <a:ea typeface="Calibri"/>
              <a:cs typeface="Calibri"/>
              <a:sym typeface="Calibri"/>
            </a:endParaRPr>
          </a:p>
        </p:txBody>
      </p:sp>
      <p:sp>
        <p:nvSpPr>
          <p:cNvPr id="491" name="Google Shape;491;p37"/>
          <p:cNvSpPr/>
          <p:nvPr/>
        </p:nvSpPr>
        <p:spPr>
          <a:xfrm>
            <a:off x="5693697" y="3000273"/>
            <a:ext cx="393700" cy="393700"/>
          </a:xfrm>
          <a:prstGeom prst="roundRect">
            <a:avLst>
              <a:gd name="adj" fmla="val 16667"/>
            </a:avLst>
          </a:prstGeom>
          <a:solidFill>
            <a:srgbClr val="C4E0B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2" name="Google Shape;492;p37"/>
          <p:cNvSpPr/>
          <p:nvPr/>
        </p:nvSpPr>
        <p:spPr>
          <a:xfrm>
            <a:off x="5693740" y="4314062"/>
            <a:ext cx="393700" cy="393700"/>
          </a:xfrm>
          <a:prstGeom prst="roundRect">
            <a:avLst>
              <a:gd name="adj" fmla="val 16667"/>
            </a:avLst>
          </a:prstGeom>
          <a:no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93" name="Google Shape;493;p37"/>
          <p:cNvGrpSpPr/>
          <p:nvPr/>
        </p:nvGrpSpPr>
        <p:grpSpPr>
          <a:xfrm>
            <a:off x="3110703" y="837643"/>
            <a:ext cx="8341279" cy="1365398"/>
            <a:chOff x="3143634" y="1236920"/>
            <a:chExt cx="6632256" cy="958264"/>
          </a:xfrm>
        </p:grpSpPr>
        <p:sp>
          <p:nvSpPr>
            <p:cNvPr id="494" name="Google Shape;494;p37"/>
            <p:cNvSpPr/>
            <p:nvPr/>
          </p:nvSpPr>
          <p:spPr>
            <a:xfrm>
              <a:off x="3464763" y="1236920"/>
              <a:ext cx="6311127" cy="958264"/>
            </a:xfrm>
            <a:prstGeom prst="rect">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5" name="Google Shape;495;p37"/>
            <p:cNvSpPr/>
            <p:nvPr/>
          </p:nvSpPr>
          <p:spPr>
            <a:xfrm rot="-7200000">
              <a:off x="3235948" y="1713925"/>
              <a:ext cx="336697" cy="407581"/>
            </a:xfrm>
            <a:prstGeom prst="triangle">
              <a:avLst>
                <a:gd name="adj" fmla="val 50000"/>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496" name="Google Shape;496;p37"/>
          <p:cNvGrpSpPr/>
          <p:nvPr/>
        </p:nvGrpSpPr>
        <p:grpSpPr>
          <a:xfrm>
            <a:off x="3045853" y="772793"/>
            <a:ext cx="8341279" cy="1365398"/>
            <a:chOff x="3143634" y="1236920"/>
            <a:chExt cx="6632256" cy="958264"/>
          </a:xfrm>
        </p:grpSpPr>
        <p:sp>
          <p:nvSpPr>
            <p:cNvPr id="497" name="Google Shape;497;p37"/>
            <p:cNvSpPr/>
            <p:nvPr/>
          </p:nvSpPr>
          <p:spPr>
            <a:xfrm>
              <a:off x="3464763" y="1236920"/>
              <a:ext cx="6311127" cy="9582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8" name="Google Shape;498;p37"/>
            <p:cNvSpPr/>
            <p:nvPr/>
          </p:nvSpPr>
          <p:spPr>
            <a:xfrm rot="-7200000">
              <a:off x="3235948" y="1713925"/>
              <a:ext cx="336697" cy="407581"/>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99" name="Google Shape;499;p37"/>
          <p:cNvSpPr txBox="1">
            <a:spLocks noGrp="1"/>
          </p:cNvSpPr>
          <p:nvPr>
            <p:ph type="body" idx="1"/>
          </p:nvPr>
        </p:nvSpPr>
        <p:spPr>
          <a:xfrm>
            <a:off x="3419931" y="1090855"/>
            <a:ext cx="7965342" cy="87985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000000"/>
              </a:buClr>
              <a:buSzPts val="2200"/>
              <a:buNone/>
            </a:pPr>
            <a:r>
              <a:rPr lang="en-US" sz="2200">
                <a:solidFill>
                  <a:srgbClr val="000000"/>
                </a:solidFill>
              </a:rPr>
              <a:t>Correct! This is the appropriate first step for </a:t>
            </a:r>
            <a:br>
              <a:rPr lang="en-US" sz="2200">
                <a:solidFill>
                  <a:srgbClr val="000000"/>
                </a:solidFill>
              </a:rPr>
            </a:br>
            <a:r>
              <a:rPr lang="en-US" sz="2200">
                <a:solidFill>
                  <a:srgbClr val="000000"/>
                </a:solidFill>
              </a:rPr>
              <a:t>relinquishing a newborn at the time of delivery. </a:t>
            </a:r>
            <a:endParaRPr/>
          </a:p>
        </p:txBody>
      </p:sp>
      <p:sp>
        <p:nvSpPr>
          <p:cNvPr id="500" name="Google Shape;500;p37"/>
          <p:cNvSpPr txBox="1"/>
          <p:nvPr/>
        </p:nvSpPr>
        <p:spPr>
          <a:xfrm>
            <a:off x="6293384" y="2685216"/>
            <a:ext cx="4952446" cy="102381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Offer support and safe options to the mother/parent. Facilitate conversation around temporary placement and adoption. </a:t>
            </a:r>
            <a:endParaRPr sz="28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4"/>
        <p:cNvGrpSpPr/>
        <p:nvPr/>
      </p:nvGrpSpPr>
      <p:grpSpPr>
        <a:xfrm>
          <a:off x="0" y="0"/>
          <a:ext cx="0" cy="0"/>
          <a:chOff x="0" y="0"/>
          <a:chExt cx="0" cy="0"/>
        </a:xfrm>
      </p:grpSpPr>
      <p:cxnSp>
        <p:nvCxnSpPr>
          <p:cNvPr id="505" name="Google Shape;505;p38"/>
          <p:cNvCxnSpPr/>
          <p:nvPr/>
        </p:nvCxnSpPr>
        <p:spPr>
          <a:xfrm>
            <a:off x="865141" y="4811517"/>
            <a:ext cx="736939" cy="0"/>
          </a:xfrm>
          <a:prstGeom prst="straightConnector1">
            <a:avLst/>
          </a:prstGeom>
          <a:noFill/>
          <a:ln w="57150" cap="flat" cmpd="sng">
            <a:solidFill>
              <a:schemeClr val="accent4"/>
            </a:solidFill>
            <a:prstDash val="solid"/>
            <a:miter lim="800000"/>
            <a:headEnd type="none" w="sm" len="sm"/>
            <a:tailEnd type="none" w="sm" len="sm"/>
          </a:ln>
        </p:spPr>
      </p:cxnSp>
      <p:sp>
        <p:nvSpPr>
          <p:cNvPr id="506" name="Google Shape;506;p38"/>
          <p:cNvSpPr/>
          <p:nvPr/>
        </p:nvSpPr>
        <p:spPr>
          <a:xfrm>
            <a:off x="769696" y="4725939"/>
            <a:ext cx="1092969" cy="2001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7" name="Google Shape;507;p38" descr="A blurry image of a fire truck&#10;&#10;Description automatically generated"/>
          <p:cNvPicPr preferRelativeResize="0"/>
          <p:nvPr/>
        </p:nvPicPr>
        <p:blipFill rotWithShape="1">
          <a:blip r:embed="rId3">
            <a:alphaModFix/>
          </a:blip>
          <a:srcRect t="4873" b="10188"/>
          <a:stretch/>
        </p:blipFill>
        <p:spPr>
          <a:xfrm flipH="1">
            <a:off x="-8860" y="2590"/>
            <a:ext cx="12200860" cy="6852580"/>
          </a:xfrm>
          <a:prstGeom prst="rect">
            <a:avLst/>
          </a:prstGeom>
          <a:noFill/>
          <a:ln>
            <a:noFill/>
          </a:ln>
        </p:spPr>
      </p:pic>
      <p:sp>
        <p:nvSpPr>
          <p:cNvPr id="508" name="Google Shape;508;p38"/>
          <p:cNvSpPr/>
          <p:nvPr/>
        </p:nvSpPr>
        <p:spPr>
          <a:xfrm>
            <a:off x="-8442" y="5430"/>
            <a:ext cx="12193670" cy="6861429"/>
          </a:xfrm>
          <a:prstGeom prst="rect">
            <a:avLst/>
          </a:prstGeom>
          <a:solidFill>
            <a:srgbClr val="FFFFFF">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9" name="Google Shape;509;p38" descr="A black male EMS professional in a blue shirt and black pants."/>
          <p:cNvPicPr preferRelativeResize="0"/>
          <p:nvPr/>
        </p:nvPicPr>
        <p:blipFill rotWithShape="1">
          <a:blip r:embed="rId4">
            <a:alphaModFix/>
          </a:blip>
          <a:srcRect/>
          <a:stretch/>
        </p:blipFill>
        <p:spPr>
          <a:xfrm rot="5400000" flipH="1">
            <a:off x="7075082" y="1697164"/>
            <a:ext cx="7380767" cy="4134405"/>
          </a:xfrm>
          <a:prstGeom prst="rect">
            <a:avLst/>
          </a:prstGeom>
          <a:noFill/>
          <a:ln>
            <a:noFill/>
          </a:ln>
        </p:spPr>
      </p:pic>
      <p:sp>
        <p:nvSpPr>
          <p:cNvPr id="510" name="Google Shape;510;p38"/>
          <p:cNvSpPr/>
          <p:nvPr/>
        </p:nvSpPr>
        <p:spPr>
          <a:xfrm>
            <a:off x="1" y="0"/>
            <a:ext cx="7354185"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1" name="Google Shape;511;p38"/>
          <p:cNvSpPr txBox="1">
            <a:spLocks noGrp="1"/>
          </p:cNvSpPr>
          <p:nvPr>
            <p:ph type="title"/>
          </p:nvPr>
        </p:nvSpPr>
        <p:spPr>
          <a:xfrm>
            <a:off x="1706525" y="2122201"/>
            <a:ext cx="4756300" cy="123696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90000"/>
              </a:lnSpc>
              <a:spcBef>
                <a:spcPts val="0"/>
              </a:spcBef>
              <a:spcAft>
                <a:spcPts val="0"/>
              </a:spcAft>
              <a:buClr>
                <a:schemeClr val="dk1"/>
              </a:buClr>
              <a:buSzPct val="100000"/>
              <a:buFont typeface="Arial"/>
              <a:buNone/>
            </a:pPr>
            <a:r>
              <a:rPr lang="en-US" sz="3600">
                <a:latin typeface="Arial"/>
                <a:ea typeface="Arial"/>
                <a:cs typeface="Arial"/>
                <a:sym typeface="Arial"/>
              </a:rPr>
              <a:t>Emergency Medical Services Agency Scenario</a:t>
            </a:r>
            <a:endParaRPr/>
          </a:p>
        </p:txBody>
      </p:sp>
      <p:sp>
        <p:nvSpPr>
          <p:cNvPr id="512" name="Google Shape;512;p38"/>
          <p:cNvSpPr txBox="1">
            <a:spLocks noGrp="1"/>
          </p:cNvSpPr>
          <p:nvPr>
            <p:ph type="body" idx="1"/>
          </p:nvPr>
        </p:nvSpPr>
        <p:spPr>
          <a:xfrm>
            <a:off x="1476152" y="3647273"/>
            <a:ext cx="4986600" cy="178740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In this scenario, you are employed by a fire department. During your shift, a parent comes up to you and says they need to relinquish their infant under the Safe Haven law.</a:t>
            </a:r>
            <a:endParaRPr>
              <a:solidFill>
                <a:srgbClr val="7F7F7F"/>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6"/>
        <p:cNvGrpSpPr/>
        <p:nvPr/>
      </p:nvGrpSpPr>
      <p:grpSpPr>
        <a:xfrm>
          <a:off x="0" y="0"/>
          <a:ext cx="0" cy="0"/>
          <a:chOff x="0" y="0"/>
          <a:chExt cx="0" cy="0"/>
        </a:xfrm>
      </p:grpSpPr>
      <p:cxnSp>
        <p:nvCxnSpPr>
          <p:cNvPr id="517" name="Google Shape;517;p39"/>
          <p:cNvCxnSpPr/>
          <p:nvPr/>
        </p:nvCxnSpPr>
        <p:spPr>
          <a:xfrm>
            <a:off x="865141" y="4811517"/>
            <a:ext cx="736939" cy="0"/>
          </a:xfrm>
          <a:prstGeom prst="straightConnector1">
            <a:avLst/>
          </a:prstGeom>
          <a:noFill/>
          <a:ln w="57150" cap="flat" cmpd="sng">
            <a:solidFill>
              <a:schemeClr val="accent4"/>
            </a:solidFill>
            <a:prstDash val="solid"/>
            <a:miter lim="800000"/>
            <a:headEnd type="none" w="sm" len="sm"/>
            <a:tailEnd type="none" w="sm" len="sm"/>
          </a:ln>
        </p:spPr>
      </p:cxnSp>
      <p:sp>
        <p:nvSpPr>
          <p:cNvPr id="518" name="Google Shape;518;p39"/>
          <p:cNvSpPr/>
          <p:nvPr/>
        </p:nvSpPr>
        <p:spPr>
          <a:xfrm>
            <a:off x="769696" y="4725939"/>
            <a:ext cx="1092969" cy="2001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9" name="Google Shape;519;p39" descr="A blurry image of a fire truck&#10;&#10;Description automatically generated"/>
          <p:cNvPicPr preferRelativeResize="0"/>
          <p:nvPr/>
        </p:nvPicPr>
        <p:blipFill rotWithShape="1">
          <a:blip r:embed="rId3">
            <a:alphaModFix/>
          </a:blip>
          <a:srcRect t="4873" b="10188"/>
          <a:stretch/>
        </p:blipFill>
        <p:spPr>
          <a:xfrm flipH="1">
            <a:off x="-8860" y="2590"/>
            <a:ext cx="12200860" cy="6852580"/>
          </a:xfrm>
          <a:prstGeom prst="rect">
            <a:avLst/>
          </a:prstGeom>
          <a:noFill/>
          <a:ln>
            <a:noFill/>
          </a:ln>
        </p:spPr>
      </p:pic>
      <p:sp>
        <p:nvSpPr>
          <p:cNvPr id="520" name="Google Shape;520;p39"/>
          <p:cNvSpPr/>
          <p:nvPr/>
        </p:nvSpPr>
        <p:spPr>
          <a:xfrm>
            <a:off x="-8442" y="5430"/>
            <a:ext cx="12193670" cy="6861429"/>
          </a:xfrm>
          <a:prstGeom prst="rect">
            <a:avLst/>
          </a:prstGeom>
          <a:solidFill>
            <a:srgbClr val="FFFFFF">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1" name="Google Shape;521;p39" descr="A person in a blue shirt&#10;&#10;Description automatically generated"/>
          <p:cNvPicPr preferRelativeResize="0"/>
          <p:nvPr/>
        </p:nvPicPr>
        <p:blipFill rotWithShape="1">
          <a:blip r:embed="rId4">
            <a:alphaModFix/>
          </a:blip>
          <a:srcRect/>
          <a:stretch/>
        </p:blipFill>
        <p:spPr>
          <a:xfrm rot="-5400000">
            <a:off x="6395622" y="2008708"/>
            <a:ext cx="8470775" cy="4793674"/>
          </a:xfrm>
          <a:prstGeom prst="rect">
            <a:avLst/>
          </a:prstGeom>
          <a:noFill/>
          <a:ln>
            <a:noFill/>
          </a:ln>
        </p:spPr>
      </p:pic>
      <p:sp>
        <p:nvSpPr>
          <p:cNvPr id="522" name="Google Shape;522;p39"/>
          <p:cNvSpPr/>
          <p:nvPr/>
        </p:nvSpPr>
        <p:spPr>
          <a:xfrm>
            <a:off x="1" y="0"/>
            <a:ext cx="7354185"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23" name="Google Shape;523;p39"/>
          <p:cNvGrpSpPr/>
          <p:nvPr/>
        </p:nvGrpSpPr>
        <p:grpSpPr>
          <a:xfrm flipH="1">
            <a:off x="2003099" y="741695"/>
            <a:ext cx="7538809" cy="1023812"/>
            <a:chOff x="3081289" y="779720"/>
            <a:chExt cx="6632256" cy="958264"/>
          </a:xfrm>
        </p:grpSpPr>
        <p:sp>
          <p:nvSpPr>
            <p:cNvPr id="524" name="Google Shape;524;p39"/>
            <p:cNvSpPr/>
            <p:nvPr/>
          </p:nvSpPr>
          <p:spPr>
            <a:xfrm>
              <a:off x="3402418" y="779720"/>
              <a:ext cx="6311127" cy="958264"/>
            </a:xfrm>
            <a:prstGeom prst="rect">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525" name="Google Shape;525;p39"/>
            <p:cNvSpPr/>
            <p:nvPr/>
          </p:nvSpPr>
          <p:spPr>
            <a:xfrm rot="-7200000">
              <a:off x="3173603" y="1256725"/>
              <a:ext cx="336697" cy="407581"/>
            </a:xfrm>
            <a:prstGeom prst="triangle">
              <a:avLst>
                <a:gd name="adj" fmla="val 50000"/>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26" name="Google Shape;526;p39"/>
          <p:cNvGrpSpPr/>
          <p:nvPr/>
        </p:nvGrpSpPr>
        <p:grpSpPr>
          <a:xfrm flipH="1">
            <a:off x="1937551" y="676147"/>
            <a:ext cx="7538809" cy="1023812"/>
            <a:chOff x="3081289" y="779720"/>
            <a:chExt cx="6632256" cy="958264"/>
          </a:xfrm>
        </p:grpSpPr>
        <p:sp>
          <p:nvSpPr>
            <p:cNvPr id="527" name="Google Shape;527;p39"/>
            <p:cNvSpPr/>
            <p:nvPr/>
          </p:nvSpPr>
          <p:spPr>
            <a:xfrm>
              <a:off x="3402418" y="779720"/>
              <a:ext cx="6311127" cy="9582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39"/>
            <p:cNvSpPr/>
            <p:nvPr/>
          </p:nvSpPr>
          <p:spPr>
            <a:xfrm rot="-7200000">
              <a:off x="3173603" y="1256725"/>
              <a:ext cx="336697" cy="407581"/>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29" name="Google Shape;529;p39"/>
          <p:cNvSpPr txBox="1"/>
          <p:nvPr/>
        </p:nvSpPr>
        <p:spPr>
          <a:xfrm flipH="1">
            <a:off x="1954621" y="987282"/>
            <a:ext cx="7161816" cy="52951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000000"/>
              </a:buClr>
              <a:buSzPts val="2200"/>
              <a:buFont typeface="Arial"/>
              <a:buNone/>
            </a:pPr>
            <a:r>
              <a:rPr lang="en-US" sz="2200">
                <a:solidFill>
                  <a:srgbClr val="000000"/>
                </a:solidFill>
                <a:latin typeface="Calibri"/>
                <a:ea typeface="Calibri"/>
                <a:cs typeface="Calibri"/>
                <a:sym typeface="Calibri"/>
              </a:rPr>
              <a:t>What are your first steps according to procedure?</a:t>
            </a:r>
            <a:endParaRPr sz="2200">
              <a:solidFill>
                <a:schemeClr val="dk1"/>
              </a:solidFill>
              <a:latin typeface="Calibri"/>
              <a:ea typeface="Calibri"/>
              <a:cs typeface="Calibri"/>
              <a:sym typeface="Calibri"/>
            </a:endParaRPr>
          </a:p>
        </p:txBody>
      </p:sp>
      <p:grpSp>
        <p:nvGrpSpPr>
          <p:cNvPr id="530" name="Google Shape;530;p39"/>
          <p:cNvGrpSpPr/>
          <p:nvPr/>
        </p:nvGrpSpPr>
        <p:grpSpPr>
          <a:xfrm>
            <a:off x="1151332" y="3776853"/>
            <a:ext cx="5552090" cy="753438"/>
            <a:chOff x="1151332" y="4492799"/>
            <a:chExt cx="5552090" cy="753438"/>
          </a:xfrm>
        </p:grpSpPr>
        <p:sp>
          <p:nvSpPr>
            <p:cNvPr id="531" name="Google Shape;531;p39"/>
            <p:cNvSpPr txBox="1"/>
            <p:nvPr/>
          </p:nvSpPr>
          <p:spPr>
            <a:xfrm>
              <a:off x="1750976" y="4492799"/>
              <a:ext cx="4952446" cy="75343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000000"/>
                  </a:solidFill>
                  <a:latin typeface="Calibri"/>
                  <a:ea typeface="Calibri"/>
                  <a:cs typeface="Calibri"/>
                  <a:sym typeface="Calibri"/>
                </a:rPr>
                <a:t>Direct the mother/parent to contact the nearest hospital.</a:t>
              </a:r>
              <a:endParaRPr sz="2800">
                <a:solidFill>
                  <a:schemeClr val="dk1"/>
                </a:solidFill>
                <a:latin typeface="Calibri"/>
                <a:ea typeface="Calibri"/>
                <a:cs typeface="Calibri"/>
                <a:sym typeface="Calibri"/>
              </a:endParaRPr>
            </a:p>
          </p:txBody>
        </p:sp>
        <p:sp>
          <p:nvSpPr>
            <p:cNvPr id="532" name="Google Shape;532;p39"/>
            <p:cNvSpPr/>
            <p:nvPr/>
          </p:nvSpPr>
          <p:spPr>
            <a:xfrm>
              <a:off x="1151332" y="4672668"/>
              <a:ext cx="393700" cy="393700"/>
            </a:xfrm>
            <a:prstGeom prst="roundRect">
              <a:avLst>
                <a:gd name="adj" fmla="val 16667"/>
              </a:avLst>
            </a:prstGeom>
            <a:no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33" name="Google Shape;533;p39"/>
          <p:cNvGrpSpPr/>
          <p:nvPr/>
        </p:nvGrpSpPr>
        <p:grpSpPr>
          <a:xfrm>
            <a:off x="1151289" y="2784173"/>
            <a:ext cx="5552133" cy="483516"/>
            <a:chOff x="1151289" y="2963463"/>
            <a:chExt cx="5552133" cy="483516"/>
          </a:xfrm>
        </p:grpSpPr>
        <p:sp>
          <p:nvSpPr>
            <p:cNvPr id="534" name="Google Shape;534;p39"/>
            <p:cNvSpPr/>
            <p:nvPr/>
          </p:nvSpPr>
          <p:spPr>
            <a:xfrm>
              <a:off x="1151289" y="3000273"/>
              <a:ext cx="393700" cy="393700"/>
            </a:xfrm>
            <a:prstGeom prst="roundRect">
              <a:avLst>
                <a:gd name="adj" fmla="val 16667"/>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5" name="Google Shape;535;p39"/>
            <p:cNvSpPr txBox="1"/>
            <p:nvPr/>
          </p:nvSpPr>
          <p:spPr>
            <a:xfrm>
              <a:off x="1750976" y="2963463"/>
              <a:ext cx="4952446" cy="48351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Accept the infant under the Safe Haven law.</a:t>
              </a:r>
              <a:endParaRPr sz="2800">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p:nvPr/>
        </p:nvSpPr>
        <p:spPr>
          <a:xfrm>
            <a:off x="4233" y="-1412"/>
            <a:ext cx="1219679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4"/>
          <p:cNvSpPr txBox="1"/>
          <p:nvPr/>
        </p:nvSpPr>
        <p:spPr>
          <a:xfrm>
            <a:off x="1358166" y="2939967"/>
            <a:ext cx="6632620" cy="989238"/>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Introduction</a:t>
            </a:r>
            <a:endParaRPr sz="4400">
              <a:solidFill>
                <a:schemeClr val="dk1"/>
              </a:solidFill>
              <a:latin typeface="Calibri"/>
              <a:ea typeface="Calibri"/>
              <a:cs typeface="Calibri"/>
              <a:sym typeface="Calibri"/>
            </a:endParaRPr>
          </a:p>
        </p:txBody>
      </p:sp>
      <p:pic>
        <p:nvPicPr>
          <p:cNvPr id="120" name="Google Shape;120;p4" descr="Chevron arrows with solid fill"/>
          <p:cNvPicPr preferRelativeResize="0"/>
          <p:nvPr/>
        </p:nvPicPr>
        <p:blipFill rotWithShape="1">
          <a:blip r:embed="rId3">
            <a:alphaModFix/>
          </a:blip>
          <a:srcRect/>
          <a:stretch/>
        </p:blipFill>
        <p:spPr>
          <a:xfrm rot="10800000">
            <a:off x="9062434" y="2982532"/>
            <a:ext cx="1966174" cy="914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9"/>
        <p:cNvGrpSpPr/>
        <p:nvPr/>
      </p:nvGrpSpPr>
      <p:grpSpPr>
        <a:xfrm>
          <a:off x="0" y="0"/>
          <a:ext cx="0" cy="0"/>
          <a:chOff x="0" y="0"/>
          <a:chExt cx="0" cy="0"/>
        </a:xfrm>
      </p:grpSpPr>
      <p:cxnSp>
        <p:nvCxnSpPr>
          <p:cNvPr id="540" name="Google Shape;540;p40"/>
          <p:cNvCxnSpPr/>
          <p:nvPr/>
        </p:nvCxnSpPr>
        <p:spPr>
          <a:xfrm>
            <a:off x="865141" y="4811517"/>
            <a:ext cx="736939" cy="0"/>
          </a:xfrm>
          <a:prstGeom prst="straightConnector1">
            <a:avLst/>
          </a:prstGeom>
          <a:noFill/>
          <a:ln w="57150" cap="flat" cmpd="sng">
            <a:solidFill>
              <a:schemeClr val="accent4"/>
            </a:solidFill>
            <a:prstDash val="solid"/>
            <a:miter lim="800000"/>
            <a:headEnd type="none" w="sm" len="sm"/>
            <a:tailEnd type="none" w="sm" len="sm"/>
          </a:ln>
        </p:spPr>
      </p:cxnSp>
      <p:sp>
        <p:nvSpPr>
          <p:cNvPr id="541" name="Google Shape;541;p40"/>
          <p:cNvSpPr/>
          <p:nvPr/>
        </p:nvSpPr>
        <p:spPr>
          <a:xfrm>
            <a:off x="769696" y="4725939"/>
            <a:ext cx="1092969" cy="2001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2" name="Google Shape;542;p40" descr="A blurry image of a fire truck&#10;&#10;Description automatically generated"/>
          <p:cNvPicPr preferRelativeResize="0"/>
          <p:nvPr/>
        </p:nvPicPr>
        <p:blipFill rotWithShape="1">
          <a:blip r:embed="rId3">
            <a:alphaModFix/>
          </a:blip>
          <a:srcRect t="4873" b="10188"/>
          <a:stretch/>
        </p:blipFill>
        <p:spPr>
          <a:xfrm flipH="1">
            <a:off x="-8860" y="2590"/>
            <a:ext cx="12200860" cy="6852580"/>
          </a:xfrm>
          <a:prstGeom prst="rect">
            <a:avLst/>
          </a:prstGeom>
          <a:noFill/>
          <a:ln>
            <a:noFill/>
          </a:ln>
        </p:spPr>
      </p:pic>
      <p:sp>
        <p:nvSpPr>
          <p:cNvPr id="543" name="Google Shape;543;p40"/>
          <p:cNvSpPr/>
          <p:nvPr/>
        </p:nvSpPr>
        <p:spPr>
          <a:xfrm>
            <a:off x="-8442" y="5430"/>
            <a:ext cx="12193670" cy="6861429"/>
          </a:xfrm>
          <a:prstGeom prst="rect">
            <a:avLst/>
          </a:prstGeom>
          <a:solidFill>
            <a:srgbClr val="FFFFFF">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4" name="Google Shape;544;p40" descr="A police officer writing on a clipboard&#10;&#10;Description automatically generated"/>
          <p:cNvPicPr preferRelativeResize="0"/>
          <p:nvPr/>
        </p:nvPicPr>
        <p:blipFill rotWithShape="1">
          <a:blip r:embed="rId4">
            <a:alphaModFix/>
          </a:blip>
          <a:srcRect/>
          <a:stretch/>
        </p:blipFill>
        <p:spPr>
          <a:xfrm>
            <a:off x="8674466" y="502327"/>
            <a:ext cx="3876097" cy="6371208"/>
          </a:xfrm>
          <a:prstGeom prst="rect">
            <a:avLst/>
          </a:prstGeom>
          <a:noFill/>
          <a:ln>
            <a:noFill/>
          </a:ln>
        </p:spPr>
      </p:pic>
      <p:sp>
        <p:nvSpPr>
          <p:cNvPr id="545" name="Google Shape;545;p40"/>
          <p:cNvSpPr/>
          <p:nvPr/>
        </p:nvSpPr>
        <p:spPr>
          <a:xfrm>
            <a:off x="1" y="0"/>
            <a:ext cx="7354185" cy="68579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46" name="Google Shape;546;p40"/>
          <p:cNvGrpSpPr/>
          <p:nvPr/>
        </p:nvGrpSpPr>
        <p:grpSpPr>
          <a:xfrm flipH="1">
            <a:off x="764849" y="741695"/>
            <a:ext cx="8787769" cy="1500062"/>
            <a:chOff x="3081289" y="779720"/>
            <a:chExt cx="6632256" cy="958264"/>
          </a:xfrm>
        </p:grpSpPr>
        <p:sp>
          <p:nvSpPr>
            <p:cNvPr id="547" name="Google Shape;547;p40"/>
            <p:cNvSpPr/>
            <p:nvPr/>
          </p:nvSpPr>
          <p:spPr>
            <a:xfrm>
              <a:off x="3402418" y="779720"/>
              <a:ext cx="6311127" cy="958264"/>
            </a:xfrm>
            <a:prstGeom prst="rect">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40"/>
            <p:cNvSpPr/>
            <p:nvPr/>
          </p:nvSpPr>
          <p:spPr>
            <a:xfrm rot="-7200000">
              <a:off x="3173603" y="1256725"/>
              <a:ext cx="336697" cy="407581"/>
            </a:xfrm>
            <a:prstGeom prst="triangle">
              <a:avLst>
                <a:gd name="adj" fmla="val 50000"/>
              </a:avLst>
            </a:prstGeom>
            <a:solidFill>
              <a:srgbClr val="000000">
                <a:alpha val="4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9" name="Google Shape;549;p40"/>
          <p:cNvGrpSpPr/>
          <p:nvPr/>
        </p:nvGrpSpPr>
        <p:grpSpPr>
          <a:xfrm flipH="1">
            <a:off x="699301" y="676147"/>
            <a:ext cx="8787769" cy="1500062"/>
            <a:chOff x="3081289" y="779720"/>
            <a:chExt cx="6632256" cy="958264"/>
          </a:xfrm>
        </p:grpSpPr>
        <p:sp>
          <p:nvSpPr>
            <p:cNvPr id="550" name="Google Shape;550;p40"/>
            <p:cNvSpPr/>
            <p:nvPr/>
          </p:nvSpPr>
          <p:spPr>
            <a:xfrm>
              <a:off x="3402418" y="779720"/>
              <a:ext cx="6311127" cy="958264"/>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40"/>
            <p:cNvSpPr/>
            <p:nvPr/>
          </p:nvSpPr>
          <p:spPr>
            <a:xfrm rot="-7200000">
              <a:off x="3173603" y="1256725"/>
              <a:ext cx="336697" cy="407581"/>
            </a:xfrm>
            <a:prstGeom prst="triangle">
              <a:avLst>
                <a:gd name="adj" fmla="val 50000"/>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52" name="Google Shape;552;p40"/>
          <p:cNvSpPr txBox="1"/>
          <p:nvPr/>
        </p:nvSpPr>
        <p:spPr>
          <a:xfrm flipH="1">
            <a:off x="764459" y="912099"/>
            <a:ext cx="8256728" cy="9733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100"/>
              <a:buFont typeface="Arial"/>
              <a:buNone/>
            </a:pPr>
            <a:r>
              <a:rPr lang="en-US" sz="2100">
                <a:solidFill>
                  <a:srgbClr val="000000"/>
                </a:solidFill>
                <a:latin typeface="Calibri"/>
                <a:ea typeface="Calibri"/>
                <a:cs typeface="Calibri"/>
                <a:sym typeface="Calibri"/>
              </a:rPr>
              <a:t>Correct! These are the appropriate first steps. The parent is not </a:t>
            </a:r>
            <a:br>
              <a:rPr lang="en-US" sz="2100">
                <a:solidFill>
                  <a:schemeClr val="dk1"/>
                </a:solidFill>
                <a:latin typeface="Calibri"/>
                <a:ea typeface="Calibri"/>
                <a:cs typeface="Calibri"/>
                <a:sym typeface="Calibri"/>
              </a:rPr>
            </a:br>
            <a:r>
              <a:rPr lang="en-US" sz="2100">
                <a:solidFill>
                  <a:srgbClr val="000000"/>
                </a:solidFill>
                <a:latin typeface="Calibri"/>
                <a:ea typeface="Calibri"/>
                <a:cs typeface="Calibri"/>
                <a:sym typeface="Calibri"/>
              </a:rPr>
              <a:t>required to provide any information about the infant. You should offer </a:t>
            </a:r>
            <a:br>
              <a:rPr lang="en-US" sz="2100">
                <a:solidFill>
                  <a:srgbClr val="000000"/>
                </a:solidFill>
                <a:latin typeface="Calibri"/>
                <a:ea typeface="Calibri"/>
                <a:cs typeface="Calibri"/>
                <a:sym typeface="Calibri"/>
              </a:rPr>
            </a:br>
            <a:r>
              <a:rPr lang="en-US" sz="2100">
                <a:solidFill>
                  <a:srgbClr val="000000"/>
                </a:solidFill>
                <a:latin typeface="Calibri"/>
                <a:ea typeface="Calibri"/>
                <a:cs typeface="Calibri"/>
                <a:sym typeface="Calibri"/>
              </a:rPr>
              <a:t>the mother medical care and transportation to the hospital.</a:t>
            </a:r>
            <a:endParaRPr sz="2100">
              <a:solidFill>
                <a:schemeClr val="dk1"/>
              </a:solidFill>
              <a:latin typeface="Calibri"/>
              <a:ea typeface="Calibri"/>
              <a:cs typeface="Calibri"/>
              <a:sym typeface="Calibri"/>
            </a:endParaRPr>
          </a:p>
        </p:txBody>
      </p:sp>
      <p:grpSp>
        <p:nvGrpSpPr>
          <p:cNvPr id="553" name="Google Shape;553;p40"/>
          <p:cNvGrpSpPr/>
          <p:nvPr/>
        </p:nvGrpSpPr>
        <p:grpSpPr>
          <a:xfrm>
            <a:off x="1151289" y="2784173"/>
            <a:ext cx="5552133" cy="483516"/>
            <a:chOff x="1151289" y="2963463"/>
            <a:chExt cx="5552133" cy="483516"/>
          </a:xfrm>
        </p:grpSpPr>
        <p:sp>
          <p:nvSpPr>
            <p:cNvPr id="554" name="Google Shape;554;p40"/>
            <p:cNvSpPr txBox="1"/>
            <p:nvPr/>
          </p:nvSpPr>
          <p:spPr>
            <a:xfrm>
              <a:off x="1750976" y="2963463"/>
              <a:ext cx="4952446" cy="48351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000"/>
                <a:buFont typeface="Arial"/>
                <a:buNone/>
              </a:pPr>
              <a:r>
                <a:rPr lang="en-US" sz="2000">
                  <a:solidFill>
                    <a:schemeClr val="dk1"/>
                  </a:solidFill>
                  <a:latin typeface="Calibri"/>
                  <a:ea typeface="Calibri"/>
                  <a:cs typeface="Calibri"/>
                  <a:sym typeface="Calibri"/>
                </a:rPr>
                <a:t>Accept the infant under the Safe Haven law.</a:t>
              </a:r>
              <a:endParaRPr sz="2800">
                <a:solidFill>
                  <a:schemeClr val="dk1"/>
                </a:solidFill>
                <a:latin typeface="Calibri"/>
                <a:ea typeface="Calibri"/>
                <a:cs typeface="Calibri"/>
                <a:sym typeface="Calibri"/>
              </a:endParaRPr>
            </a:p>
          </p:txBody>
        </p:sp>
        <p:sp>
          <p:nvSpPr>
            <p:cNvPr id="555" name="Google Shape;555;p40"/>
            <p:cNvSpPr/>
            <p:nvPr/>
          </p:nvSpPr>
          <p:spPr>
            <a:xfrm>
              <a:off x="1151289" y="3000273"/>
              <a:ext cx="393700" cy="393700"/>
            </a:xfrm>
            <a:prstGeom prst="roundRect">
              <a:avLst>
                <a:gd name="adj" fmla="val 16667"/>
              </a:avLst>
            </a:prstGeom>
            <a:solidFill>
              <a:srgbClr val="C4E0B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56" name="Google Shape;556;p40"/>
          <p:cNvGrpSpPr/>
          <p:nvPr/>
        </p:nvGrpSpPr>
        <p:grpSpPr>
          <a:xfrm>
            <a:off x="1151332" y="3775639"/>
            <a:ext cx="5552090" cy="753438"/>
            <a:chOff x="1151332" y="4492799"/>
            <a:chExt cx="5552090" cy="753438"/>
          </a:xfrm>
        </p:grpSpPr>
        <p:sp>
          <p:nvSpPr>
            <p:cNvPr id="557" name="Google Shape;557;p40"/>
            <p:cNvSpPr/>
            <p:nvPr/>
          </p:nvSpPr>
          <p:spPr>
            <a:xfrm>
              <a:off x="1151332" y="4672668"/>
              <a:ext cx="393700" cy="393700"/>
            </a:xfrm>
            <a:prstGeom prst="roundRect">
              <a:avLst>
                <a:gd name="adj" fmla="val 16667"/>
              </a:avLst>
            </a:prstGeom>
            <a:solidFill>
              <a:schemeClr val="l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8" name="Google Shape;558;p40"/>
            <p:cNvSpPr txBox="1"/>
            <p:nvPr/>
          </p:nvSpPr>
          <p:spPr>
            <a:xfrm>
              <a:off x="1750976" y="4492799"/>
              <a:ext cx="4952446" cy="753438"/>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000"/>
                <a:buFont typeface="Arial"/>
                <a:buNone/>
              </a:pPr>
              <a:r>
                <a:rPr lang="en-US" sz="2000">
                  <a:solidFill>
                    <a:srgbClr val="000000"/>
                  </a:solidFill>
                  <a:latin typeface="Calibri"/>
                  <a:ea typeface="Calibri"/>
                  <a:cs typeface="Calibri"/>
                  <a:sym typeface="Calibri"/>
                </a:rPr>
                <a:t>Direct the mother/parent to contact the nearest hospital.</a:t>
              </a:r>
              <a:endParaRPr sz="2800">
                <a:solidFill>
                  <a:schemeClr val="dk1"/>
                </a:solidFill>
                <a:latin typeface="Calibri"/>
                <a:ea typeface="Calibri"/>
                <a:cs typeface="Calibri"/>
                <a:sym typeface="Calibri"/>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41"/>
          <p:cNvSpPr/>
          <p:nvPr/>
        </p:nvSpPr>
        <p:spPr>
          <a:xfrm>
            <a:off x="4233" y="-1412"/>
            <a:ext cx="1219679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4" name="Google Shape;564;p41"/>
          <p:cNvSpPr txBox="1"/>
          <p:nvPr/>
        </p:nvSpPr>
        <p:spPr>
          <a:xfrm>
            <a:off x="1331662" y="2931925"/>
            <a:ext cx="9670442" cy="102668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After Relinquishment</a:t>
            </a:r>
            <a:endParaRPr sz="4400">
              <a:solidFill>
                <a:schemeClr val="dk1"/>
              </a:solidFill>
              <a:latin typeface="Calibri"/>
              <a:ea typeface="Calibri"/>
              <a:cs typeface="Calibri"/>
              <a:sym typeface="Calibri"/>
            </a:endParaRPr>
          </a:p>
        </p:txBody>
      </p:sp>
      <p:pic>
        <p:nvPicPr>
          <p:cNvPr id="565" name="Google Shape;565;p41" descr="Chevron arrows with solid fill"/>
          <p:cNvPicPr preferRelativeResize="0"/>
          <p:nvPr/>
        </p:nvPicPr>
        <p:blipFill rotWithShape="1">
          <a:blip r:embed="rId3">
            <a:alphaModFix/>
          </a:blip>
          <a:srcRect/>
          <a:stretch/>
        </p:blipFill>
        <p:spPr>
          <a:xfrm rot="10800000">
            <a:off x="9221458" y="2982532"/>
            <a:ext cx="1966174" cy="9144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2"/>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1" name="Google Shape;571;p42"/>
          <p:cNvSpPr txBox="1">
            <a:spLocks noGrp="1"/>
          </p:cNvSpPr>
          <p:nvPr>
            <p:ph type="title"/>
          </p:nvPr>
        </p:nvSpPr>
        <p:spPr>
          <a:xfrm>
            <a:off x="838200" y="103724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What happens to the infant?</a:t>
            </a:r>
            <a:endParaRPr/>
          </a:p>
        </p:txBody>
      </p:sp>
      <p:sp>
        <p:nvSpPr>
          <p:cNvPr id="572" name="Google Shape;572;p42"/>
          <p:cNvSpPr txBox="1">
            <a:spLocks noGrp="1"/>
          </p:cNvSpPr>
          <p:nvPr>
            <p:ph type="body" idx="1"/>
          </p:nvPr>
        </p:nvSpPr>
        <p:spPr>
          <a:xfrm>
            <a:off x="838200" y="2065149"/>
            <a:ext cx="10713098" cy="147439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After an infant is relinquished, multiple agencies work together to ensure the infant is healthy, uninjured and ultimately placed into a permanent home. The process may vary, depending on the state. Be familiar with your state’s law and procedures. Review the steps to learn more about the process. </a:t>
            </a:r>
            <a:endParaRPr/>
          </a:p>
        </p:txBody>
      </p:sp>
      <p:grpSp>
        <p:nvGrpSpPr>
          <p:cNvPr id="573" name="Google Shape;573;p42"/>
          <p:cNvGrpSpPr/>
          <p:nvPr/>
        </p:nvGrpSpPr>
        <p:grpSpPr>
          <a:xfrm>
            <a:off x="809431" y="3363686"/>
            <a:ext cx="10540093" cy="905518"/>
            <a:chOff x="809431" y="3379237"/>
            <a:chExt cx="10540093" cy="905518"/>
          </a:xfrm>
        </p:grpSpPr>
        <p:sp>
          <p:nvSpPr>
            <p:cNvPr id="574" name="Google Shape;574;p42"/>
            <p:cNvSpPr txBox="1"/>
            <p:nvPr/>
          </p:nvSpPr>
          <p:spPr>
            <a:xfrm>
              <a:off x="809431" y="3379237"/>
              <a:ext cx="27432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Step 1</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75" name="Google Shape;575;p42"/>
            <p:cNvSpPr txBox="1"/>
            <p:nvPr/>
          </p:nvSpPr>
          <p:spPr>
            <a:xfrm>
              <a:off x="838590" y="3884645"/>
              <a:ext cx="105109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An infant is accepted under the Safe Haven Law.</a:t>
              </a:r>
              <a:endParaRPr/>
            </a:p>
          </p:txBody>
        </p:sp>
      </p:grpSp>
      <p:sp>
        <p:nvSpPr>
          <p:cNvPr id="576" name="Google Shape;576;p42"/>
          <p:cNvSpPr txBox="1"/>
          <p:nvPr/>
        </p:nvSpPr>
        <p:spPr>
          <a:xfrm>
            <a:off x="804318" y="4408934"/>
            <a:ext cx="27432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Step 2</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77" name="Google Shape;577;p42"/>
          <p:cNvSpPr txBox="1"/>
          <p:nvPr/>
        </p:nvSpPr>
        <p:spPr>
          <a:xfrm>
            <a:off x="833477" y="4914343"/>
            <a:ext cx="1051093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The infant receives a medical evaluation. If needed, the infant is admitted to the hospital for further evaluation and treatment.</a:t>
            </a:r>
            <a:endParaRPr sz="16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43"/>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43"/>
          <p:cNvSpPr txBox="1"/>
          <p:nvPr/>
        </p:nvSpPr>
        <p:spPr>
          <a:xfrm>
            <a:off x="843357" y="2429630"/>
            <a:ext cx="27432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Step 4</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84" name="Google Shape;584;p43"/>
          <p:cNvSpPr txBox="1"/>
          <p:nvPr/>
        </p:nvSpPr>
        <p:spPr>
          <a:xfrm>
            <a:off x="845302" y="2823301"/>
            <a:ext cx="106650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The state agency or licensed child placing agency is authorized to take custody of the infant and begin the legal process for placement.</a:t>
            </a:r>
            <a:endParaRPr/>
          </a:p>
        </p:txBody>
      </p:sp>
      <p:grpSp>
        <p:nvGrpSpPr>
          <p:cNvPr id="585" name="Google Shape;585;p43"/>
          <p:cNvGrpSpPr/>
          <p:nvPr/>
        </p:nvGrpSpPr>
        <p:grpSpPr>
          <a:xfrm>
            <a:off x="843350" y="3597762"/>
            <a:ext cx="10517283" cy="815493"/>
            <a:chOff x="866441" y="3236066"/>
            <a:chExt cx="10517283" cy="815493"/>
          </a:xfrm>
        </p:grpSpPr>
        <p:sp>
          <p:nvSpPr>
            <p:cNvPr id="586" name="Google Shape;586;p43"/>
            <p:cNvSpPr txBox="1"/>
            <p:nvPr/>
          </p:nvSpPr>
          <p:spPr>
            <a:xfrm>
              <a:off x="866441" y="3236066"/>
              <a:ext cx="27432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Step 5</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87" name="Google Shape;587;p43"/>
            <p:cNvSpPr txBox="1"/>
            <p:nvPr/>
          </p:nvSpPr>
          <p:spPr>
            <a:xfrm>
              <a:off x="872924" y="3651359"/>
              <a:ext cx="10510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After the infant is discharged, the state agency arranges appropriate placement for the infant.</a:t>
              </a:r>
              <a:endParaRPr sz="1800">
                <a:solidFill>
                  <a:schemeClr val="dk1"/>
                </a:solidFill>
                <a:latin typeface="Calibri"/>
                <a:ea typeface="Calibri"/>
                <a:cs typeface="Calibri"/>
                <a:sym typeface="Calibri"/>
              </a:endParaRPr>
            </a:p>
          </p:txBody>
        </p:sp>
      </p:grpSp>
      <p:sp>
        <p:nvSpPr>
          <p:cNvPr id="588" name="Google Shape;588;p43"/>
          <p:cNvSpPr txBox="1"/>
          <p:nvPr/>
        </p:nvSpPr>
        <p:spPr>
          <a:xfrm>
            <a:off x="843342" y="4519795"/>
            <a:ext cx="2743200" cy="738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Step 6</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89" name="Google Shape;589;p43"/>
          <p:cNvSpPr txBox="1"/>
          <p:nvPr/>
        </p:nvSpPr>
        <p:spPr>
          <a:xfrm>
            <a:off x="840530" y="4935097"/>
            <a:ext cx="105108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The state agency begins the process of terminating parental rights to the infant.</a:t>
            </a:r>
            <a:endParaRPr sz="1800">
              <a:solidFill>
                <a:schemeClr val="dk1"/>
              </a:solidFill>
              <a:latin typeface="Calibri"/>
              <a:ea typeface="Calibri"/>
              <a:cs typeface="Calibri"/>
              <a:sym typeface="Calibri"/>
            </a:endParaRPr>
          </a:p>
        </p:txBody>
      </p:sp>
      <p:sp>
        <p:nvSpPr>
          <p:cNvPr id="590" name="Google Shape;590;p43"/>
          <p:cNvSpPr txBox="1"/>
          <p:nvPr/>
        </p:nvSpPr>
        <p:spPr>
          <a:xfrm>
            <a:off x="843353" y="5464240"/>
            <a:ext cx="27432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Step 7</a:t>
            </a:r>
            <a:endParaRPr sz="1800">
              <a:solidFill>
                <a:schemeClr val="dk1"/>
              </a:solidFill>
              <a:latin typeface="Calibri"/>
              <a:ea typeface="Calibri"/>
              <a:cs typeface="Calibri"/>
              <a:sym typeface="Calibri"/>
            </a:endParaRPr>
          </a:p>
        </p:txBody>
      </p:sp>
      <p:sp>
        <p:nvSpPr>
          <p:cNvPr id="591" name="Google Shape;591;p43"/>
          <p:cNvSpPr txBox="1"/>
          <p:nvPr/>
        </p:nvSpPr>
        <p:spPr>
          <a:xfrm>
            <a:off x="845298" y="5857042"/>
            <a:ext cx="105109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Once parental rights are terminated, the infant is available for adoption.</a:t>
            </a:r>
            <a:endParaRPr sz="1800">
              <a:solidFill>
                <a:schemeClr val="dk1"/>
              </a:solidFill>
              <a:latin typeface="Calibri"/>
              <a:ea typeface="Calibri"/>
              <a:cs typeface="Calibri"/>
              <a:sym typeface="Calibri"/>
            </a:endParaRPr>
          </a:p>
        </p:txBody>
      </p:sp>
      <p:grpSp>
        <p:nvGrpSpPr>
          <p:cNvPr id="592" name="Google Shape;592;p43"/>
          <p:cNvGrpSpPr/>
          <p:nvPr/>
        </p:nvGrpSpPr>
        <p:grpSpPr>
          <a:xfrm>
            <a:off x="836645" y="963385"/>
            <a:ext cx="10526486" cy="1182506"/>
            <a:chOff x="836645" y="3382811"/>
            <a:chExt cx="10526486" cy="1182506"/>
          </a:xfrm>
        </p:grpSpPr>
        <p:sp>
          <p:nvSpPr>
            <p:cNvPr id="593" name="Google Shape;593;p43"/>
            <p:cNvSpPr txBox="1"/>
            <p:nvPr/>
          </p:nvSpPr>
          <p:spPr>
            <a:xfrm>
              <a:off x="836645" y="3382811"/>
              <a:ext cx="27432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Step 3</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594" name="Google Shape;594;p43"/>
            <p:cNvSpPr txBox="1"/>
            <p:nvPr/>
          </p:nvSpPr>
          <p:spPr>
            <a:xfrm>
              <a:off x="852197" y="3857431"/>
              <a:ext cx="1051093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In most states, a hospital social worker notifies the appropriate state agency, such as the Department of Child and Family Services or Department of Social Services of the Safe Haven relinquishment.</a:t>
              </a:r>
              <a:endParaRPr sz="2000">
                <a:solidFill>
                  <a:schemeClr val="dk1"/>
                </a:solidFill>
                <a:latin typeface="Calibri"/>
                <a:ea typeface="Calibri"/>
                <a:cs typeface="Calibri"/>
                <a:sym typeface="Calibri"/>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44"/>
          <p:cNvSpPr/>
          <p:nvPr/>
        </p:nvSpPr>
        <p:spPr>
          <a:xfrm>
            <a:off x="4233" y="-1412"/>
            <a:ext cx="1219679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0" name="Google Shape;600;p44"/>
          <p:cNvSpPr txBox="1"/>
          <p:nvPr/>
        </p:nvSpPr>
        <p:spPr>
          <a:xfrm>
            <a:off x="1358166" y="2020385"/>
            <a:ext cx="6632620" cy="2837945"/>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Calibri"/>
              <a:buNone/>
            </a:pPr>
            <a:endParaRPr sz="4400">
              <a:solidFill>
                <a:srgbClr val="FFFFFF"/>
              </a:solidFill>
              <a:latin typeface="Calibri"/>
              <a:ea typeface="Calibri"/>
              <a:cs typeface="Calibri"/>
              <a:sym typeface="Calibri"/>
            </a:endParaRPr>
          </a:p>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Rights of </a:t>
            </a:r>
            <a:br>
              <a:rPr lang="en-US" sz="6600">
                <a:solidFill>
                  <a:schemeClr val="dk1"/>
                </a:solidFill>
                <a:latin typeface="Arial"/>
                <a:ea typeface="Arial"/>
                <a:cs typeface="Arial"/>
                <a:sym typeface="Arial"/>
              </a:rPr>
            </a:br>
            <a:r>
              <a:rPr lang="en-US" sz="6600">
                <a:solidFill>
                  <a:srgbClr val="FFFFFF"/>
                </a:solidFill>
                <a:latin typeface="Arial"/>
                <a:ea typeface="Arial"/>
                <a:cs typeface="Arial"/>
                <a:sym typeface="Arial"/>
              </a:rPr>
              <a:t>Relinquishing Parents</a:t>
            </a:r>
            <a:endParaRPr sz="6600">
              <a:solidFill>
                <a:schemeClr val="dk1"/>
              </a:solidFill>
              <a:latin typeface="Calibri"/>
              <a:ea typeface="Calibri"/>
              <a:cs typeface="Calibri"/>
              <a:sym typeface="Calibri"/>
            </a:endParaRPr>
          </a:p>
        </p:txBody>
      </p:sp>
      <p:pic>
        <p:nvPicPr>
          <p:cNvPr id="601" name="Google Shape;601;p44" descr="Chevron arrows with solid fill"/>
          <p:cNvPicPr preferRelativeResize="0"/>
          <p:nvPr/>
        </p:nvPicPr>
        <p:blipFill rotWithShape="1">
          <a:blip r:embed="rId3">
            <a:alphaModFix/>
          </a:blip>
          <a:srcRect/>
          <a:stretch/>
        </p:blipFill>
        <p:spPr>
          <a:xfrm rot="10800000">
            <a:off x="9062434" y="2982532"/>
            <a:ext cx="1966174" cy="9144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5"/>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7" name="Google Shape;607;p45"/>
          <p:cNvSpPr txBox="1">
            <a:spLocks noGrp="1"/>
          </p:cNvSpPr>
          <p:nvPr>
            <p:ph type="title"/>
          </p:nvPr>
        </p:nvSpPr>
        <p:spPr>
          <a:xfrm>
            <a:off x="838200" y="690858"/>
            <a:ext cx="850772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Rights of Relinquishing Parents</a:t>
            </a:r>
            <a:endParaRPr>
              <a:latin typeface="Arial"/>
              <a:ea typeface="Arial"/>
              <a:cs typeface="Arial"/>
              <a:sym typeface="Arial"/>
            </a:endParaRPr>
          </a:p>
        </p:txBody>
      </p:sp>
      <p:sp>
        <p:nvSpPr>
          <p:cNvPr id="608" name="Google Shape;608;p45"/>
          <p:cNvSpPr txBox="1">
            <a:spLocks noGrp="1"/>
          </p:cNvSpPr>
          <p:nvPr>
            <p:ph type="body" idx="1"/>
          </p:nvPr>
        </p:nvSpPr>
        <p:spPr>
          <a:xfrm>
            <a:off x="838200" y="1718761"/>
            <a:ext cx="10515600" cy="132556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Under the Safe Haven laws, parents have certain rights which protect them if they choose to relinquish their infant. These rights may vary, depending on the state. Be familiar with your state’s law and procedures.</a:t>
            </a:r>
            <a:endParaRPr/>
          </a:p>
        </p:txBody>
      </p:sp>
      <p:sp>
        <p:nvSpPr>
          <p:cNvPr id="609" name="Google Shape;609;p45"/>
          <p:cNvSpPr txBox="1"/>
          <p:nvPr/>
        </p:nvSpPr>
        <p:spPr>
          <a:xfrm>
            <a:off x="837942" y="3073415"/>
            <a:ext cx="105247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Liability</a:t>
            </a:r>
            <a:endParaRPr sz="1800">
              <a:solidFill>
                <a:schemeClr val="dk1"/>
              </a:solidFill>
              <a:latin typeface="Calibri"/>
              <a:ea typeface="Calibri"/>
              <a:cs typeface="Calibri"/>
              <a:sym typeface="Calibri"/>
            </a:endParaRPr>
          </a:p>
        </p:txBody>
      </p:sp>
      <p:sp>
        <p:nvSpPr>
          <p:cNvPr id="610" name="Google Shape;610;p45"/>
          <p:cNvSpPr txBox="1"/>
          <p:nvPr/>
        </p:nvSpPr>
        <p:spPr>
          <a:xfrm>
            <a:off x="833255" y="3797039"/>
            <a:ext cx="1050939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The parent is shielded from criminal and civil liability and prosecution for infant endangerment, abandonment, or neglect IF the requirements for a Safe Haven relinquishment are met.</a:t>
            </a:r>
            <a:endParaRPr/>
          </a:p>
        </p:txBody>
      </p:sp>
      <p:pic>
        <p:nvPicPr>
          <p:cNvPr id="611" name="Google Shape;611;p45" descr="A black and white illustration of a gavel"/>
          <p:cNvPicPr preferRelativeResize="0"/>
          <p:nvPr/>
        </p:nvPicPr>
        <p:blipFill rotWithShape="1">
          <a:blip r:embed="rId3">
            <a:alphaModFix/>
          </a:blip>
          <a:srcRect/>
          <a:stretch/>
        </p:blipFill>
        <p:spPr>
          <a:xfrm>
            <a:off x="2948369" y="3072883"/>
            <a:ext cx="607477" cy="495300"/>
          </a:xfrm>
          <a:prstGeom prst="rect">
            <a:avLst/>
          </a:prstGeom>
          <a:noFill/>
          <a:ln>
            <a:noFill/>
          </a:ln>
        </p:spPr>
      </p:pic>
      <p:sp>
        <p:nvSpPr>
          <p:cNvPr id="612" name="Google Shape;612;p45"/>
          <p:cNvSpPr txBox="1"/>
          <p:nvPr/>
        </p:nvSpPr>
        <p:spPr>
          <a:xfrm>
            <a:off x="845991" y="4669990"/>
            <a:ext cx="105247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Right to Request</a:t>
            </a:r>
            <a:endParaRPr sz="1800">
              <a:solidFill>
                <a:schemeClr val="dk1"/>
              </a:solidFill>
              <a:latin typeface="Calibri"/>
              <a:ea typeface="Calibri"/>
              <a:cs typeface="Calibri"/>
              <a:sym typeface="Calibri"/>
            </a:endParaRPr>
          </a:p>
        </p:txBody>
      </p:sp>
      <p:sp>
        <p:nvSpPr>
          <p:cNvPr id="613" name="Google Shape;613;p45"/>
          <p:cNvSpPr txBox="1"/>
          <p:nvPr/>
        </p:nvSpPr>
        <p:spPr>
          <a:xfrm>
            <a:off x="841304" y="5393614"/>
            <a:ext cx="1050939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Parents have the right to request a private adoption for the infant.</a:t>
            </a:r>
            <a:endParaRPr sz="1800">
              <a:solidFill>
                <a:srgbClr val="7F7F7F"/>
              </a:solidFill>
              <a:latin typeface="Calibri"/>
              <a:ea typeface="Calibri"/>
              <a:cs typeface="Calibri"/>
              <a:sym typeface="Calibri"/>
            </a:endParaRPr>
          </a:p>
        </p:txBody>
      </p:sp>
      <p:pic>
        <p:nvPicPr>
          <p:cNvPr id="614" name="Google Shape;614;p45" descr="A black and white icon of a clipboard and pen"/>
          <p:cNvPicPr preferRelativeResize="0"/>
          <p:nvPr/>
        </p:nvPicPr>
        <p:blipFill rotWithShape="1">
          <a:blip r:embed="rId4">
            <a:alphaModFix/>
          </a:blip>
          <a:srcRect/>
          <a:stretch/>
        </p:blipFill>
        <p:spPr>
          <a:xfrm>
            <a:off x="4767827" y="4669458"/>
            <a:ext cx="522515" cy="52931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46"/>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0" name="Google Shape;620;p46"/>
          <p:cNvSpPr txBox="1"/>
          <p:nvPr/>
        </p:nvSpPr>
        <p:spPr>
          <a:xfrm>
            <a:off x="833629" y="2104673"/>
            <a:ext cx="105247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Right to Refuse</a:t>
            </a:r>
            <a:endParaRPr sz="1800">
              <a:solidFill>
                <a:schemeClr val="dk1"/>
              </a:solidFill>
              <a:latin typeface="Calibri"/>
              <a:ea typeface="Calibri"/>
              <a:cs typeface="Calibri"/>
              <a:sym typeface="Calibri"/>
            </a:endParaRPr>
          </a:p>
        </p:txBody>
      </p:sp>
      <p:sp>
        <p:nvSpPr>
          <p:cNvPr id="621" name="Google Shape;621;p46"/>
          <p:cNvSpPr txBox="1"/>
          <p:nvPr/>
        </p:nvSpPr>
        <p:spPr>
          <a:xfrm>
            <a:off x="828942" y="2828297"/>
            <a:ext cx="1050939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Parents have the right to decline a request to provide medical information or other facts about </a:t>
            </a:r>
            <a:br>
              <a:rPr lang="en-US" sz="2000">
                <a:solidFill>
                  <a:srgbClr val="7F7F7F"/>
                </a:solidFill>
                <a:latin typeface="Calibri"/>
                <a:ea typeface="Calibri"/>
                <a:cs typeface="Calibri"/>
                <a:sym typeface="Calibri"/>
              </a:rPr>
            </a:br>
            <a:r>
              <a:rPr lang="en-US" sz="2000">
                <a:solidFill>
                  <a:srgbClr val="7F7F7F"/>
                </a:solidFill>
                <a:latin typeface="Calibri"/>
                <a:ea typeface="Calibri"/>
                <a:cs typeface="Calibri"/>
                <a:sym typeface="Calibri"/>
              </a:rPr>
              <a:t>the infant.</a:t>
            </a:r>
            <a:endParaRPr sz="1800">
              <a:solidFill>
                <a:srgbClr val="7F7F7F"/>
              </a:solidFill>
              <a:latin typeface="Calibri"/>
              <a:ea typeface="Calibri"/>
              <a:cs typeface="Calibri"/>
              <a:sym typeface="Calibri"/>
            </a:endParaRPr>
          </a:p>
        </p:txBody>
      </p:sp>
      <p:pic>
        <p:nvPicPr>
          <p:cNvPr id="622" name="Google Shape;622;p46" descr="A black and white icon of a thumbs down symbol."/>
          <p:cNvPicPr preferRelativeResize="0"/>
          <p:nvPr/>
        </p:nvPicPr>
        <p:blipFill rotWithShape="1">
          <a:blip r:embed="rId3">
            <a:alphaModFix/>
          </a:blip>
          <a:srcRect/>
          <a:stretch/>
        </p:blipFill>
        <p:spPr>
          <a:xfrm>
            <a:off x="4438712" y="2136243"/>
            <a:ext cx="570243" cy="580513"/>
          </a:xfrm>
          <a:prstGeom prst="rect">
            <a:avLst/>
          </a:prstGeom>
          <a:noFill/>
          <a:ln>
            <a:noFill/>
          </a:ln>
        </p:spPr>
      </p:pic>
      <p:sp>
        <p:nvSpPr>
          <p:cNvPr id="623" name="Google Shape;623;p46"/>
          <p:cNvSpPr txBox="1"/>
          <p:nvPr/>
        </p:nvSpPr>
        <p:spPr>
          <a:xfrm>
            <a:off x="841593" y="3812055"/>
            <a:ext cx="1052474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Right to Contact DSS</a:t>
            </a:r>
            <a:endParaRPr sz="1800">
              <a:solidFill>
                <a:schemeClr val="dk1"/>
              </a:solidFill>
              <a:latin typeface="Calibri"/>
              <a:ea typeface="Calibri"/>
              <a:cs typeface="Calibri"/>
              <a:sym typeface="Calibri"/>
            </a:endParaRPr>
          </a:p>
        </p:txBody>
      </p:sp>
      <p:sp>
        <p:nvSpPr>
          <p:cNvPr id="624" name="Google Shape;624;p46"/>
          <p:cNvSpPr txBox="1"/>
          <p:nvPr/>
        </p:nvSpPr>
        <p:spPr>
          <a:xfrm>
            <a:off x="836906" y="4535679"/>
            <a:ext cx="1050939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The parent has the right to contact the Department of Child and Family Services or Department of Social Services about reclaiming parental rights of their infant.</a:t>
            </a:r>
            <a:endParaRPr sz="1800">
              <a:solidFill>
                <a:srgbClr val="7F7F7F"/>
              </a:solidFill>
              <a:latin typeface="Calibri"/>
              <a:ea typeface="Calibri"/>
              <a:cs typeface="Calibri"/>
              <a:sym typeface="Calibri"/>
            </a:endParaRPr>
          </a:p>
        </p:txBody>
      </p:sp>
      <p:pic>
        <p:nvPicPr>
          <p:cNvPr id="625" name="Google Shape;625;p46" descr="A black and white icon of a phone with a chat bubble."/>
          <p:cNvPicPr preferRelativeResize="0"/>
          <p:nvPr/>
        </p:nvPicPr>
        <p:blipFill rotWithShape="1">
          <a:blip r:embed="rId4">
            <a:alphaModFix/>
          </a:blip>
          <a:srcRect/>
          <a:stretch/>
        </p:blipFill>
        <p:spPr>
          <a:xfrm>
            <a:off x="5711842" y="3753528"/>
            <a:ext cx="473361" cy="50925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47"/>
          <p:cNvSpPr/>
          <p:nvPr/>
        </p:nvSpPr>
        <p:spPr>
          <a:xfrm>
            <a:off x="4233" y="-1412"/>
            <a:ext cx="1219679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47"/>
          <p:cNvSpPr txBox="1"/>
          <p:nvPr/>
        </p:nvSpPr>
        <p:spPr>
          <a:xfrm>
            <a:off x="1358166" y="2939967"/>
            <a:ext cx="6632620" cy="989238"/>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Course Summary</a:t>
            </a:r>
            <a:endParaRPr/>
          </a:p>
        </p:txBody>
      </p:sp>
      <p:pic>
        <p:nvPicPr>
          <p:cNvPr id="632" name="Google Shape;632;p47" descr="Chevron arrows with solid fill"/>
          <p:cNvPicPr preferRelativeResize="0"/>
          <p:nvPr/>
        </p:nvPicPr>
        <p:blipFill rotWithShape="1">
          <a:blip r:embed="rId3">
            <a:alphaModFix/>
          </a:blip>
          <a:srcRect/>
          <a:stretch/>
        </p:blipFill>
        <p:spPr>
          <a:xfrm rot="10800000">
            <a:off x="9062434" y="2982532"/>
            <a:ext cx="1966174" cy="9144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48"/>
          <p:cNvSpPr/>
          <p:nvPr/>
        </p:nvSpPr>
        <p:spPr>
          <a:xfrm>
            <a:off x="4233" y="-1412"/>
            <a:ext cx="12192012" cy="6865056"/>
          </a:xfrm>
          <a:prstGeom prst="rect">
            <a:avLst/>
          </a:prstGeom>
          <a:solidFill>
            <a:srgbClr val="F86767">
              <a:alpha val="862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8" name="Google Shape;638;p48"/>
          <p:cNvSpPr txBox="1">
            <a:spLocks noGrp="1"/>
          </p:cNvSpPr>
          <p:nvPr>
            <p:ph type="title"/>
          </p:nvPr>
        </p:nvSpPr>
        <p:spPr>
          <a:xfrm>
            <a:off x="838200" y="136890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86767"/>
              </a:buClr>
              <a:buSzPts val="3600"/>
              <a:buFont typeface="Arial"/>
              <a:buNone/>
            </a:pPr>
            <a:r>
              <a:rPr lang="en-US" sz="3600">
                <a:solidFill>
                  <a:srgbClr val="F86767"/>
                </a:solidFill>
                <a:latin typeface="Arial"/>
                <a:ea typeface="Arial"/>
                <a:cs typeface="Arial"/>
                <a:sym typeface="Arial"/>
              </a:rPr>
              <a:t>Course Conclusion</a:t>
            </a:r>
            <a:endParaRPr sz="3600">
              <a:solidFill>
                <a:srgbClr val="F86767"/>
              </a:solidFill>
              <a:latin typeface="Arial"/>
              <a:ea typeface="Arial"/>
              <a:cs typeface="Arial"/>
              <a:sym typeface="Arial"/>
            </a:endParaRPr>
          </a:p>
        </p:txBody>
      </p:sp>
      <p:sp>
        <p:nvSpPr>
          <p:cNvPr id="639" name="Google Shape;639;p48"/>
          <p:cNvSpPr txBox="1">
            <a:spLocks noGrp="1"/>
          </p:cNvSpPr>
          <p:nvPr>
            <p:ph type="body" idx="1"/>
          </p:nvPr>
        </p:nvSpPr>
        <p:spPr>
          <a:xfrm>
            <a:off x="837642" y="2396811"/>
            <a:ext cx="10515600" cy="299755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In summary, Safe Haven laws provide a safe alternative for infants who may be abandoned by their parents in dangerous locations. Parents may relinquish an infant at a designated Safe Haven provider. Each state law includes details such as approved locations and the maximum age of the relinquished infant.</a:t>
            </a:r>
            <a:endParaRPr/>
          </a:p>
          <a:p>
            <a:pPr marL="0" lvl="0" indent="0" algn="l" rtl="0">
              <a:lnSpc>
                <a:spcPct val="100000"/>
              </a:lnSpc>
              <a:spcBef>
                <a:spcPts val="1000"/>
              </a:spcBef>
              <a:spcAft>
                <a:spcPts val="0"/>
              </a:spcAft>
              <a:buClr>
                <a:srgbClr val="7F7F7F"/>
              </a:buClr>
              <a:buSzPts val="2000"/>
              <a:buNone/>
            </a:pPr>
            <a:r>
              <a:rPr lang="en-US" sz="2000">
                <a:solidFill>
                  <a:srgbClr val="7F7F7F"/>
                </a:solidFill>
                <a:latin typeface="Calibri"/>
                <a:ea typeface="Calibri"/>
                <a:cs typeface="Calibri"/>
                <a:sym typeface="Calibri"/>
              </a:rPr>
              <a:t>When an infant is relinquished, staff should ask the parent to provide information about the infant, but the parent isn’t required to comply. The infant should receive any necessary medical care and the designated state agency should be notified of the relinquishment.</a:t>
            </a:r>
            <a:endParaRPr sz="2000">
              <a:latin typeface="Calibri"/>
              <a:ea typeface="Calibri"/>
              <a:cs typeface="Calibri"/>
              <a:sym typeface="Calibri"/>
            </a:endParaRPr>
          </a:p>
          <a:p>
            <a:pPr marL="228600" lvl="0" indent="-228600" algn="l" rtl="0">
              <a:lnSpc>
                <a:spcPct val="100000"/>
              </a:lnSpc>
              <a:spcBef>
                <a:spcPts val="1000"/>
              </a:spcBef>
              <a:spcAft>
                <a:spcPts val="0"/>
              </a:spcAft>
              <a:buClr>
                <a:schemeClr val="dk1"/>
              </a:buClr>
              <a:buSzPts val="2000"/>
              <a:buNone/>
            </a:pPr>
            <a:endParaRPr sz="2000" b="1">
              <a:solidFill>
                <a:srgbClr val="F86767"/>
              </a:solidFill>
              <a:latin typeface="Calibri"/>
              <a:ea typeface="Calibri"/>
              <a:cs typeface="Calibri"/>
              <a:sym typeface="Calibri"/>
            </a:endParaRPr>
          </a:p>
          <a:p>
            <a:pPr marL="228600" lvl="0" indent="-228600" algn="l" rtl="0">
              <a:lnSpc>
                <a:spcPct val="100000"/>
              </a:lnSpc>
              <a:spcBef>
                <a:spcPts val="1000"/>
              </a:spcBef>
              <a:spcAft>
                <a:spcPts val="0"/>
              </a:spcAft>
              <a:buClr>
                <a:schemeClr val="dk1"/>
              </a:buClr>
              <a:buSzPts val="2000"/>
              <a:buNone/>
            </a:pPr>
            <a:endParaRPr sz="2000" b="1">
              <a:solidFill>
                <a:srgbClr val="F86767"/>
              </a:solidFill>
              <a:latin typeface="Calibri"/>
              <a:ea typeface="Calibri"/>
              <a:cs typeface="Calibri"/>
              <a:sym typeface="Calibri"/>
            </a:endParaRPr>
          </a:p>
          <a:p>
            <a:pPr marL="0" lvl="0" indent="0" algn="l" rtl="0">
              <a:lnSpc>
                <a:spcPct val="100000"/>
              </a:lnSpc>
              <a:spcBef>
                <a:spcPts val="1000"/>
              </a:spcBef>
              <a:spcAft>
                <a:spcPts val="0"/>
              </a:spcAft>
              <a:buClr>
                <a:schemeClr val="dk1"/>
              </a:buClr>
              <a:buSzPts val="2000"/>
              <a:buNone/>
            </a:pPr>
            <a:endParaRPr sz="2000">
              <a:solidFill>
                <a:srgbClr val="595959"/>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49" descr="A qr code with black squares&#10;&#10;Description automatically generated"/>
          <p:cNvPicPr preferRelativeResize="0"/>
          <p:nvPr/>
        </p:nvPicPr>
        <p:blipFill rotWithShape="1">
          <a:blip r:embed="rId3">
            <a:alphaModFix/>
          </a:blip>
          <a:srcRect/>
          <a:stretch/>
        </p:blipFill>
        <p:spPr>
          <a:xfrm>
            <a:off x="6825361" y="1318087"/>
            <a:ext cx="4566539" cy="4566539"/>
          </a:xfrm>
          <a:prstGeom prst="rect">
            <a:avLst/>
          </a:prstGeom>
          <a:noFill/>
          <a:ln>
            <a:noFill/>
          </a:ln>
        </p:spPr>
      </p:pic>
      <p:sp>
        <p:nvSpPr>
          <p:cNvPr id="645" name="Google Shape;645;p49"/>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6" name="Google Shape;646;p49"/>
          <p:cNvSpPr txBox="1">
            <a:spLocks noGrp="1"/>
          </p:cNvSpPr>
          <p:nvPr>
            <p:ph type="title"/>
          </p:nvPr>
        </p:nvSpPr>
        <p:spPr>
          <a:xfrm>
            <a:off x="838200" y="1855018"/>
            <a:ext cx="756592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Course Evaluation</a:t>
            </a:r>
            <a:endParaRPr/>
          </a:p>
        </p:txBody>
      </p:sp>
      <p:sp>
        <p:nvSpPr>
          <p:cNvPr id="647" name="Google Shape;647;p49"/>
          <p:cNvSpPr txBox="1">
            <a:spLocks noGrp="1"/>
          </p:cNvSpPr>
          <p:nvPr>
            <p:ph type="body" idx="1"/>
          </p:nvPr>
        </p:nvSpPr>
        <p:spPr>
          <a:xfrm>
            <a:off x="838200" y="2882921"/>
            <a:ext cx="5702969" cy="275887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2000"/>
              <a:buNone/>
            </a:pPr>
            <a:r>
              <a:rPr lang="en-US" sz="2000">
                <a:solidFill>
                  <a:srgbClr val="000000"/>
                </a:solidFill>
                <a:latin typeface="Calibri"/>
                <a:ea typeface="Calibri"/>
                <a:cs typeface="Calibri"/>
                <a:sym typeface="Calibri"/>
              </a:rPr>
              <a:t>Please take a moment to evaluate this training. Scan the code with your cell phone camera to open the evaluation. You may also go to </a:t>
            </a:r>
            <a:r>
              <a:rPr lang="en-US" sz="2000" u="sng">
                <a:solidFill>
                  <a:srgbClr val="F86767"/>
                </a:solidFill>
                <a:latin typeface="Calibri"/>
                <a:ea typeface="Calibri"/>
                <a:cs typeface="Calibri"/>
                <a:sym typeface="Calibri"/>
              </a:rPr>
              <a:t>https://form.jotform.com/233187109885163</a:t>
            </a:r>
            <a:r>
              <a:rPr lang="en-US" sz="2000">
                <a:solidFill>
                  <a:srgbClr val="000000"/>
                </a:solidFill>
                <a:latin typeface="Calibri"/>
                <a:ea typeface="Calibri"/>
                <a:cs typeface="Calibri"/>
                <a:sym typeface="Calibri"/>
              </a:rPr>
              <a:t>.</a:t>
            </a:r>
            <a:endParaRPr/>
          </a:p>
          <a:p>
            <a:pPr marL="0" lvl="0" indent="0" algn="l" rtl="0">
              <a:lnSpc>
                <a:spcPct val="100000"/>
              </a:lnSpc>
              <a:spcBef>
                <a:spcPts val="1000"/>
              </a:spcBef>
              <a:spcAft>
                <a:spcPts val="0"/>
              </a:spcAft>
              <a:buClr>
                <a:srgbClr val="000000"/>
              </a:buClr>
              <a:buSzPts val="2000"/>
              <a:buNone/>
            </a:pPr>
            <a:r>
              <a:rPr lang="en-US" sz="2000">
                <a:solidFill>
                  <a:srgbClr val="000000"/>
                </a:solidFill>
                <a:latin typeface="Calibri"/>
                <a:ea typeface="Calibri"/>
                <a:cs typeface="Calibri"/>
                <a:sym typeface="Calibri"/>
              </a:rPr>
              <a:t>A course certificate will be emailed to you after you have completed the evaluation. </a:t>
            </a:r>
            <a:endParaRPr/>
          </a:p>
          <a:p>
            <a:pPr marL="0" lvl="0" indent="0" algn="l" rtl="0">
              <a:lnSpc>
                <a:spcPct val="100000"/>
              </a:lnSpc>
              <a:spcBef>
                <a:spcPts val="1000"/>
              </a:spcBef>
              <a:spcAft>
                <a:spcPts val="0"/>
              </a:spcAft>
              <a:buClr>
                <a:schemeClr val="dk1"/>
              </a:buClr>
              <a:buSzPts val="2000"/>
              <a:buNone/>
            </a:pPr>
            <a:endParaRPr sz="2000">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5"/>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5"/>
          <p:cNvSpPr/>
          <p:nvPr/>
        </p:nvSpPr>
        <p:spPr>
          <a:xfrm>
            <a:off x="20379" y="371093"/>
            <a:ext cx="12184810" cy="6489290"/>
          </a:xfrm>
          <a:prstGeom prst="rect">
            <a:avLst/>
          </a:prstGeom>
          <a:solidFill>
            <a:srgbClr val="FFFFFF">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5"/>
          <p:cNvSpPr txBox="1">
            <a:spLocks noGrp="1"/>
          </p:cNvSpPr>
          <p:nvPr>
            <p:ph type="title"/>
          </p:nvPr>
        </p:nvSpPr>
        <p:spPr>
          <a:xfrm>
            <a:off x="838200" y="1918075"/>
            <a:ext cx="756592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Introduction</a:t>
            </a:r>
            <a:endParaRPr/>
          </a:p>
        </p:txBody>
      </p:sp>
      <p:sp>
        <p:nvSpPr>
          <p:cNvPr id="128" name="Google Shape;128;p5"/>
          <p:cNvSpPr txBox="1">
            <a:spLocks noGrp="1"/>
          </p:cNvSpPr>
          <p:nvPr>
            <p:ph type="body" idx="1"/>
          </p:nvPr>
        </p:nvSpPr>
        <p:spPr>
          <a:xfrm>
            <a:off x="838200" y="2945978"/>
            <a:ext cx="10515600" cy="260614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In this course, you’ll learn more about infant relinquishment and Safe Haven laws. Safe Haven laws are designed to provide a safe and legal method for parents to relinquish an infant. These laws protect infants who may be abandoned by their parents in dangerous locations. </a:t>
            </a:r>
            <a:endParaRPr/>
          </a:p>
          <a:p>
            <a:pPr marL="0" lvl="0" indent="0" algn="l" rtl="0">
              <a:lnSpc>
                <a:spcPct val="100000"/>
              </a:lnSpc>
              <a:spcBef>
                <a:spcPts val="1000"/>
              </a:spcBef>
              <a:spcAft>
                <a:spcPts val="0"/>
              </a:spcAft>
              <a:buClr>
                <a:srgbClr val="7F7F7F"/>
              </a:buClr>
              <a:buSzPts val="2000"/>
              <a:buNone/>
            </a:pPr>
            <a:r>
              <a:rPr lang="en-US" sz="2000">
                <a:solidFill>
                  <a:srgbClr val="7F7F7F"/>
                </a:solidFill>
                <a:latin typeface="Calibri"/>
                <a:ea typeface="Calibri"/>
                <a:cs typeface="Calibri"/>
                <a:sym typeface="Calibri"/>
              </a:rPr>
              <a:t>By law, parents have certain legal rights. Parents who relinquish an infant </a:t>
            </a:r>
            <a:r>
              <a:rPr lang="en-US" sz="2000">
                <a:solidFill>
                  <a:srgbClr val="7F7F7F"/>
                </a:solidFill>
              </a:rPr>
              <a:t>using the </a:t>
            </a:r>
            <a:r>
              <a:rPr lang="en-US" sz="2000">
                <a:solidFill>
                  <a:srgbClr val="7F7F7F"/>
                </a:solidFill>
                <a:latin typeface="Calibri"/>
                <a:ea typeface="Calibri"/>
                <a:cs typeface="Calibri"/>
                <a:sym typeface="Calibri"/>
              </a:rPr>
              <a:t>Safe Haven </a:t>
            </a:r>
            <a:r>
              <a:rPr lang="en-US" sz="2000">
                <a:solidFill>
                  <a:srgbClr val="7F7F7F"/>
                </a:solidFill>
              </a:rPr>
              <a:t>law</a:t>
            </a:r>
            <a:r>
              <a:rPr lang="en-US" sz="2000">
                <a:solidFill>
                  <a:srgbClr val="7F7F7F"/>
                </a:solidFill>
                <a:latin typeface="Calibri"/>
                <a:ea typeface="Calibri"/>
                <a:cs typeface="Calibri"/>
                <a:sym typeface="Calibri"/>
              </a:rPr>
              <a:t> are giving up their legal rights to the infant. </a:t>
            </a:r>
            <a:endParaRPr sz="2000">
              <a:solidFill>
                <a:srgbClr val="7F7F7F"/>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50"/>
          <p:cNvSpPr/>
          <p:nvPr/>
        </p:nvSpPr>
        <p:spPr>
          <a:xfrm>
            <a:off x="1" y="-2"/>
            <a:ext cx="12191998" cy="68580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3" name="Google Shape;653;p50"/>
          <p:cNvSpPr txBox="1">
            <a:spLocks noGrp="1"/>
          </p:cNvSpPr>
          <p:nvPr>
            <p:ph type="title"/>
          </p:nvPr>
        </p:nvSpPr>
        <p:spPr>
          <a:xfrm>
            <a:off x="4441371" y="502042"/>
            <a:ext cx="814096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How Can NSHA help?</a:t>
            </a:r>
            <a:endParaRPr/>
          </a:p>
        </p:txBody>
      </p:sp>
      <p:sp>
        <p:nvSpPr>
          <p:cNvPr id="654" name="Google Shape;654;p50"/>
          <p:cNvSpPr txBox="1">
            <a:spLocks noGrp="1"/>
          </p:cNvSpPr>
          <p:nvPr>
            <p:ph type="body" idx="1"/>
          </p:nvPr>
        </p:nvSpPr>
        <p:spPr>
          <a:xfrm>
            <a:off x="4441371" y="1544116"/>
            <a:ext cx="7145694" cy="534660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F7F7F"/>
              </a:buClr>
              <a:buSzPts val="2000"/>
              <a:buNone/>
            </a:pPr>
            <a:r>
              <a:rPr lang="en-US" sz="2000">
                <a:solidFill>
                  <a:srgbClr val="7F7F7F"/>
                </a:solidFill>
                <a:latin typeface="Calibri"/>
                <a:ea typeface="Calibri"/>
                <a:cs typeface="Calibri"/>
                <a:sym typeface="Calibri"/>
              </a:rPr>
              <a:t>NSHA provides a variety of resources that are offered to mothers and parents, Safe Haven providers, and the community:</a:t>
            </a:r>
            <a:endParaRPr/>
          </a:p>
          <a:p>
            <a:pPr marL="0" lvl="0" indent="0" algn="l" rtl="0">
              <a:lnSpc>
                <a:spcPct val="100000"/>
              </a:lnSpc>
              <a:spcBef>
                <a:spcPts val="1000"/>
              </a:spcBef>
              <a:spcAft>
                <a:spcPts val="0"/>
              </a:spcAft>
              <a:buClr>
                <a:schemeClr val="dk1"/>
              </a:buClr>
              <a:buSzPts val="100"/>
              <a:buNone/>
            </a:pPr>
            <a:endParaRPr sz="100">
              <a:solidFill>
                <a:srgbClr val="7F7F7F"/>
              </a:solidFill>
              <a:latin typeface="Calibri"/>
              <a:ea typeface="Calibri"/>
              <a:cs typeface="Calibri"/>
              <a:sym typeface="Calibri"/>
            </a:endParaRPr>
          </a:p>
          <a:p>
            <a:pPr marL="228600" lvl="0" indent="-228600" algn="l" rtl="0">
              <a:lnSpc>
                <a:spcPct val="9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Support for mother/parent.</a:t>
            </a:r>
            <a:endParaRPr/>
          </a:p>
          <a:p>
            <a:pPr marL="228600" lvl="0" indent="-228600" algn="l" rtl="0">
              <a:lnSpc>
                <a:spcPct val="9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Best practice national model.</a:t>
            </a:r>
            <a:endParaRPr/>
          </a:p>
          <a:p>
            <a:pPr marL="228600" lvl="0" indent="-228600" algn="l" rtl="0">
              <a:lnSpc>
                <a:spcPct val="9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Community education campaigns.</a:t>
            </a:r>
            <a:endParaRPr/>
          </a:p>
          <a:p>
            <a:pPr marL="228600" lvl="0" indent="-228600" algn="l" rtl="0">
              <a:lnSpc>
                <a:spcPct val="9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National Safe Haven awareness tools and resources.</a:t>
            </a:r>
            <a:endParaRPr/>
          </a:p>
          <a:p>
            <a:pPr marL="228600" lvl="0" indent="-228600" algn="l" rtl="0">
              <a:lnSpc>
                <a:spcPct val="9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Support and training for Safe Haven providers.</a:t>
            </a:r>
            <a:endParaRPr/>
          </a:p>
          <a:p>
            <a:pPr marL="228600" lvl="0" indent="-228600" algn="l" rtl="0">
              <a:lnSpc>
                <a:spcPct val="9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Connection to community resources for parent </a:t>
            </a:r>
            <a:br>
              <a:rPr lang="en-US" sz="2000">
                <a:solidFill>
                  <a:srgbClr val="7F7F7F"/>
                </a:solidFill>
                <a:latin typeface="Calibri"/>
                <a:ea typeface="Calibri"/>
                <a:cs typeface="Calibri"/>
                <a:sym typeface="Calibri"/>
              </a:rPr>
            </a:br>
            <a:r>
              <a:rPr lang="en-US" sz="2000">
                <a:solidFill>
                  <a:srgbClr val="7F7F7F"/>
                </a:solidFill>
                <a:latin typeface="Calibri"/>
                <a:ea typeface="Calibri"/>
                <a:cs typeface="Calibri"/>
                <a:sym typeface="Calibri"/>
              </a:rPr>
              <a:t>and providers.</a:t>
            </a:r>
            <a:endParaRPr/>
          </a:p>
          <a:p>
            <a:pPr marL="228600" lvl="0" indent="-228600" algn="l" rtl="0">
              <a:lnSpc>
                <a:spcPct val="9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Provide option of comprehensive Healthcare System </a:t>
            </a:r>
            <a:br>
              <a:rPr lang="en-US" sz="2000">
                <a:solidFill>
                  <a:srgbClr val="7F7F7F"/>
                </a:solidFill>
                <a:latin typeface="Calibri"/>
                <a:ea typeface="Calibri"/>
                <a:cs typeface="Calibri"/>
                <a:sym typeface="Calibri"/>
              </a:rPr>
            </a:br>
            <a:r>
              <a:rPr lang="en-US" sz="2000">
                <a:solidFill>
                  <a:srgbClr val="7F7F7F"/>
                </a:solidFill>
                <a:latin typeface="Calibri"/>
                <a:ea typeface="Calibri"/>
                <a:cs typeface="Calibri"/>
                <a:sym typeface="Calibri"/>
              </a:rPr>
              <a:t>and facility training.</a:t>
            </a:r>
            <a:endParaRPr/>
          </a:p>
          <a:p>
            <a:pPr marL="228600" lvl="0" indent="-228600" algn="l" rtl="0">
              <a:lnSpc>
                <a:spcPct val="90000"/>
              </a:lnSpc>
              <a:spcBef>
                <a:spcPts val="1000"/>
              </a:spcBef>
              <a:spcAft>
                <a:spcPts val="0"/>
              </a:spcAft>
              <a:buClr>
                <a:srgbClr val="7F7F7F"/>
              </a:buClr>
              <a:buSzPts val="2000"/>
              <a:buChar char="•"/>
            </a:pPr>
            <a:r>
              <a:rPr lang="en-US" sz="2000">
                <a:solidFill>
                  <a:srgbClr val="7F7F7F"/>
                </a:solidFill>
                <a:latin typeface="Calibri"/>
                <a:ea typeface="Calibri"/>
                <a:cs typeface="Calibri"/>
                <a:sym typeface="Calibri"/>
              </a:rPr>
              <a:t>Signs are available for providers.</a:t>
            </a:r>
            <a:endParaRPr/>
          </a:p>
        </p:txBody>
      </p:sp>
      <p:pic>
        <p:nvPicPr>
          <p:cNvPr id="655" name="Google Shape;655;p50" descr="Photo of a wooden gavel on a stand."/>
          <p:cNvPicPr preferRelativeResize="0"/>
          <p:nvPr/>
        </p:nvPicPr>
        <p:blipFill rotWithShape="1">
          <a:blip r:embed="rId3">
            <a:alphaModFix/>
          </a:blip>
          <a:srcRect l="28606" t="137" r="42785" b="-907"/>
          <a:stretch/>
        </p:blipFill>
        <p:spPr>
          <a:xfrm>
            <a:off x="289177" y="17457"/>
            <a:ext cx="3547260" cy="6918233"/>
          </a:xfrm>
          <a:prstGeom prst="rect">
            <a:avLst/>
          </a:prstGeom>
          <a:noFill/>
          <a:ln>
            <a:noFill/>
          </a:ln>
        </p:spPr>
      </p:pic>
      <p:pic>
        <p:nvPicPr>
          <p:cNvPr id="656" name="Google Shape;656;p50" descr="A group of people putting their hands together&#10;&#10;Description automatically generated"/>
          <p:cNvPicPr preferRelativeResize="0"/>
          <p:nvPr/>
        </p:nvPicPr>
        <p:blipFill rotWithShape="1">
          <a:blip r:embed="rId4">
            <a:alphaModFix/>
          </a:blip>
          <a:srcRect l="19071" t="-507" r="43771" b="506"/>
          <a:stretch/>
        </p:blipFill>
        <p:spPr>
          <a:xfrm>
            <a:off x="-1" y="-40368"/>
            <a:ext cx="3836437" cy="688091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51"/>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2" name="Google Shape;662;p51"/>
          <p:cNvSpPr txBox="1">
            <a:spLocks noGrp="1"/>
          </p:cNvSpPr>
          <p:nvPr>
            <p:ph type="title"/>
          </p:nvPr>
        </p:nvSpPr>
        <p:spPr>
          <a:xfrm>
            <a:off x="838200" y="160816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Available Resources</a:t>
            </a:r>
            <a:endParaRPr/>
          </a:p>
        </p:txBody>
      </p:sp>
      <p:sp>
        <p:nvSpPr>
          <p:cNvPr id="663" name="Google Shape;663;p51"/>
          <p:cNvSpPr txBox="1"/>
          <p:nvPr/>
        </p:nvSpPr>
        <p:spPr>
          <a:xfrm>
            <a:off x="841829" y="2683170"/>
            <a:ext cx="663484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86767"/>
                </a:solidFill>
                <a:latin typeface="Arial"/>
                <a:ea typeface="Arial"/>
                <a:cs typeface="Arial"/>
                <a:sym typeface="Arial"/>
              </a:rPr>
              <a:t>Resources from the National Safe Haven Alliance</a:t>
            </a:r>
            <a:endParaRPr sz="1800">
              <a:solidFill>
                <a:schemeClr val="dk1"/>
              </a:solidFill>
              <a:latin typeface="Calibri"/>
              <a:ea typeface="Calibri"/>
              <a:cs typeface="Calibri"/>
              <a:sym typeface="Calibri"/>
            </a:endParaRPr>
          </a:p>
        </p:txBody>
      </p:sp>
      <p:sp>
        <p:nvSpPr>
          <p:cNvPr id="664" name="Google Shape;664;p51"/>
          <p:cNvSpPr txBox="1"/>
          <p:nvPr/>
        </p:nvSpPr>
        <p:spPr>
          <a:xfrm>
            <a:off x="841829" y="3469634"/>
            <a:ext cx="7690800" cy="2801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F7F7F"/>
                </a:solidFill>
                <a:latin typeface="Calibri"/>
                <a:ea typeface="Calibri"/>
                <a:cs typeface="Calibri"/>
                <a:sym typeface="Calibri"/>
              </a:rPr>
              <a:t>The National Safe Haven Alliance (NSHA) is a national resource for providers and parents considering infant relinquish. Visit their website at </a:t>
            </a:r>
            <a:r>
              <a:rPr lang="en-US" sz="2000" u="sng">
                <a:solidFill>
                  <a:srgbClr val="F86767"/>
                </a:solidFill>
                <a:latin typeface="Calibri"/>
                <a:ea typeface="Calibri"/>
                <a:cs typeface="Calibri"/>
                <a:sym typeface="Calibri"/>
              </a:rPr>
              <a:t>www.nationalsafehavenallia﻿nce.org</a:t>
            </a:r>
            <a:r>
              <a:rPr lang="en-US" sz="2000">
                <a:solidFill>
                  <a:srgbClr val="7F7F7F"/>
                </a:solidFill>
                <a:latin typeface="Calibri"/>
                <a:ea typeface="Calibri"/>
                <a:cs typeface="Calibri"/>
                <a:sym typeface="Calibri"/>
              </a:rPr>
              <a:t>.  To reach a live agent, call or text their 24/7 Crisis Hotline:</a:t>
            </a:r>
            <a:r>
              <a:rPr lang="en-US" sz="2000">
                <a:solidFill>
                  <a:srgbClr val="F86767"/>
                </a:solidFill>
                <a:latin typeface="Calibri"/>
                <a:ea typeface="Calibri"/>
                <a:cs typeface="Calibri"/>
                <a:sym typeface="Calibri"/>
              </a:rPr>
              <a:t> 1-888-510-BABY (2229)</a:t>
            </a:r>
            <a:r>
              <a:rPr lang="en-US" sz="2000">
                <a:solidFill>
                  <a:srgbClr val="7F7F7F"/>
                </a:solidFill>
                <a:latin typeface="Calibri"/>
                <a:ea typeface="Calibri"/>
                <a:cs typeface="Calibri"/>
                <a:sym typeface="Calibri"/>
              </a:rPr>
              <a:t>.</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rgbClr val="7F7F7F"/>
              </a:solidFill>
              <a:latin typeface="Calibri"/>
              <a:ea typeface="Calibri"/>
              <a:cs typeface="Calibri"/>
              <a:sym typeface="Calibri"/>
            </a:endParaRPr>
          </a:p>
          <a:p>
            <a:pPr marL="0" marR="0" lvl="0" indent="0" algn="l" rtl="0">
              <a:spcBef>
                <a:spcPts val="0"/>
              </a:spcBef>
              <a:spcAft>
                <a:spcPts val="0"/>
              </a:spcAft>
              <a:buNone/>
            </a:pPr>
            <a:r>
              <a:rPr lang="en-US" sz="2000">
                <a:solidFill>
                  <a:srgbClr val="7F7F7F"/>
                </a:solidFill>
                <a:latin typeface="Calibri"/>
                <a:ea typeface="Calibri"/>
                <a:cs typeface="Calibri"/>
                <a:sym typeface="Calibri"/>
              </a:rPr>
              <a:t>The NSHA site also provides downloadable resources such as brochures, information cards and posters. </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rgbClr val="7F7F7F"/>
              </a:solidFill>
              <a:latin typeface="Calibri"/>
              <a:ea typeface="Calibri"/>
              <a:cs typeface="Calibri"/>
              <a:sym typeface="Calibri"/>
            </a:endParaRPr>
          </a:p>
          <a:p>
            <a:pPr marL="0" marR="0" lvl="0" indent="0" algn="l" rtl="0">
              <a:spcBef>
                <a:spcPts val="0"/>
              </a:spcBef>
              <a:spcAft>
                <a:spcPts val="0"/>
              </a:spcAft>
              <a:buNone/>
            </a:pPr>
            <a:endParaRPr sz="2400">
              <a:solidFill>
                <a:srgbClr val="7F7F7F"/>
              </a:solidFill>
              <a:latin typeface="Calibri"/>
              <a:ea typeface="Calibri"/>
              <a:cs typeface="Calibri"/>
              <a:sym typeface="Calibri"/>
            </a:endParaRPr>
          </a:p>
        </p:txBody>
      </p:sp>
      <p:pic>
        <p:nvPicPr>
          <p:cNvPr id="665" name="Google Shape;665;p51" descr="A qr code on a white background&#10;&#10;Description automatically generated"/>
          <p:cNvPicPr preferRelativeResize="0"/>
          <p:nvPr/>
        </p:nvPicPr>
        <p:blipFill rotWithShape="1">
          <a:blip r:embed="rId3">
            <a:alphaModFix/>
          </a:blip>
          <a:srcRect/>
          <a:stretch/>
        </p:blipFill>
        <p:spPr>
          <a:xfrm>
            <a:off x="8722233" y="2606439"/>
            <a:ext cx="2754086" cy="274501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52"/>
          <p:cNvSpPr/>
          <p:nvPr/>
        </p:nvSpPr>
        <p:spPr>
          <a:xfrm>
            <a:off x="4233" y="-1412"/>
            <a:ext cx="12187723" cy="3853342"/>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1" name="Google Shape;671;p52"/>
          <p:cNvSpPr txBox="1"/>
          <p:nvPr/>
        </p:nvSpPr>
        <p:spPr>
          <a:xfrm>
            <a:off x="1249309" y="1037433"/>
            <a:ext cx="9499191" cy="2132186"/>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Course Complete</a:t>
            </a:r>
            <a:endParaRPr sz="44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4400"/>
              <a:buFont typeface="Calibri"/>
              <a:buNone/>
            </a:pPr>
            <a:r>
              <a:rPr lang="en-US" sz="4400">
                <a:solidFill>
                  <a:schemeClr val="lt1"/>
                </a:solidFill>
                <a:latin typeface="Calibri"/>
                <a:ea typeface="Calibri"/>
                <a:cs typeface="Calibri"/>
                <a:sym typeface="Calibri"/>
              </a:rPr>
              <a:t>Congratulations! You've completed </a:t>
            </a:r>
            <a:br>
              <a:rPr lang="en-US" sz="4400">
                <a:solidFill>
                  <a:schemeClr val="lt1"/>
                </a:solidFill>
                <a:latin typeface="Calibri"/>
                <a:ea typeface="Calibri"/>
                <a:cs typeface="Calibri"/>
                <a:sym typeface="Calibri"/>
              </a:rPr>
            </a:br>
            <a:r>
              <a:rPr lang="en-US" sz="4400">
                <a:solidFill>
                  <a:schemeClr val="lt1"/>
                </a:solidFill>
                <a:latin typeface="Calibri"/>
                <a:ea typeface="Calibri"/>
                <a:cs typeface="Calibri"/>
                <a:sym typeface="Calibri"/>
              </a:rPr>
              <a:t>this training. </a:t>
            </a:r>
            <a:endParaRPr sz="4400">
              <a:solidFill>
                <a:schemeClr val="lt1"/>
              </a:solidFill>
              <a:latin typeface="Calibri"/>
              <a:ea typeface="Calibri"/>
              <a:cs typeface="Calibri"/>
              <a:sym typeface="Calibri"/>
            </a:endParaRPr>
          </a:p>
        </p:txBody>
      </p:sp>
      <p:sp>
        <p:nvSpPr>
          <p:cNvPr id="672" name="Google Shape;672;p52"/>
          <p:cNvSpPr txBox="1"/>
          <p:nvPr/>
        </p:nvSpPr>
        <p:spPr>
          <a:xfrm>
            <a:off x="1250043" y="4606473"/>
            <a:ext cx="9936842"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For training, Safe Haven signage or more information, visit the NSHA website at </a:t>
            </a:r>
            <a:r>
              <a:rPr lang="en-US" sz="2800" u="sng">
                <a:solidFill>
                  <a:srgbClr val="F86767"/>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www.nationalsafehavenalliance.org</a:t>
            </a:r>
            <a:r>
              <a:rPr lang="en-US" sz="2800">
                <a:solidFill>
                  <a:schemeClr val="dk1"/>
                </a:solidFill>
                <a:latin typeface="Calibri"/>
                <a:ea typeface="Calibri"/>
                <a:cs typeface="Calibri"/>
                <a:sym typeface="Calibri"/>
              </a:rPr>
              <a:t> or call </a:t>
            </a:r>
            <a:br>
              <a:rPr lang="en-US" sz="2800">
                <a:solidFill>
                  <a:srgbClr val="000000"/>
                </a:solidFill>
                <a:latin typeface="Calibri"/>
                <a:ea typeface="Calibri"/>
                <a:cs typeface="Calibri"/>
                <a:sym typeface="Calibri"/>
              </a:rPr>
            </a:br>
            <a:r>
              <a:rPr lang="en-US" sz="2800">
                <a:solidFill>
                  <a:srgbClr val="F86767"/>
                </a:solidFill>
                <a:latin typeface="Calibri"/>
                <a:ea typeface="Calibri"/>
                <a:cs typeface="Calibri"/>
                <a:sym typeface="Calibri"/>
              </a:rPr>
              <a:t>1-888-510-2229</a:t>
            </a:r>
            <a:r>
              <a:rPr lang="en-US" sz="2800">
                <a:solidFill>
                  <a:schemeClr val="dk1"/>
                </a:solidFill>
                <a:latin typeface="Calibri"/>
                <a:ea typeface="Calibri"/>
                <a:cs typeface="Calibri"/>
                <a:sym typeface="Calibri"/>
              </a:rPr>
              <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6"/>
          <p:cNvSpPr/>
          <p:nvPr/>
        </p:nvSpPr>
        <p:spPr>
          <a:xfrm>
            <a:off x="1" y="-2"/>
            <a:ext cx="12191998" cy="68580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6"/>
          <p:cNvSpPr txBox="1">
            <a:spLocks noGrp="1"/>
          </p:cNvSpPr>
          <p:nvPr>
            <p:ph type="title"/>
          </p:nvPr>
        </p:nvSpPr>
        <p:spPr>
          <a:xfrm>
            <a:off x="6039399" y="1350213"/>
            <a:ext cx="6486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Terms to Know</a:t>
            </a:r>
            <a:endParaRPr sz="3600">
              <a:latin typeface="Arial"/>
              <a:ea typeface="Arial"/>
              <a:cs typeface="Arial"/>
              <a:sym typeface="Arial"/>
            </a:endParaRPr>
          </a:p>
          <a:p>
            <a:pPr marL="0" lvl="0" indent="0" algn="l" rtl="0">
              <a:lnSpc>
                <a:spcPct val="90000"/>
              </a:lnSpc>
              <a:spcBef>
                <a:spcPts val="0"/>
              </a:spcBef>
              <a:spcAft>
                <a:spcPts val="0"/>
              </a:spcAft>
              <a:buClr>
                <a:schemeClr val="dk1"/>
              </a:buClr>
              <a:buSzPts val="3600"/>
              <a:buFont typeface="Arial"/>
              <a:buNone/>
            </a:pPr>
            <a:endParaRPr sz="3600">
              <a:latin typeface="Arial"/>
              <a:ea typeface="Arial"/>
              <a:cs typeface="Arial"/>
              <a:sym typeface="Arial"/>
            </a:endParaRPr>
          </a:p>
        </p:txBody>
      </p:sp>
      <p:sp>
        <p:nvSpPr>
          <p:cNvPr id="135" name="Google Shape;135;p6"/>
          <p:cNvSpPr txBox="1">
            <a:spLocks noGrp="1"/>
          </p:cNvSpPr>
          <p:nvPr>
            <p:ph type="body" idx="1"/>
          </p:nvPr>
        </p:nvSpPr>
        <p:spPr>
          <a:xfrm>
            <a:off x="6096000" y="2283650"/>
            <a:ext cx="5211300" cy="3321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F7F7F"/>
              </a:buClr>
              <a:buSzPts val="2000"/>
              <a:buNone/>
            </a:pPr>
            <a:r>
              <a:rPr lang="en-US" sz="2000" b="1" dirty="0">
                <a:solidFill>
                  <a:srgbClr val="7F7F7F"/>
                </a:solidFill>
                <a:latin typeface="Calibri"/>
                <a:ea typeface="Calibri"/>
                <a:cs typeface="Calibri"/>
                <a:sym typeface="Calibri"/>
              </a:rPr>
              <a:t>Infant Abandonment</a:t>
            </a:r>
            <a:r>
              <a:rPr lang="en-US" sz="2000" dirty="0">
                <a:solidFill>
                  <a:srgbClr val="7F7F7F"/>
                </a:solidFill>
                <a:latin typeface="Calibri"/>
                <a:ea typeface="Calibri"/>
                <a:cs typeface="Calibri"/>
                <a:sym typeface="Calibri"/>
              </a:rPr>
              <a:t>: </a:t>
            </a:r>
            <a:r>
              <a:rPr lang="en-US" sz="2000" i="1" dirty="0">
                <a:solidFill>
                  <a:srgbClr val="7F7F7F"/>
                </a:solidFill>
                <a:latin typeface="Calibri"/>
                <a:ea typeface="Calibri"/>
                <a:cs typeface="Calibri"/>
                <a:sym typeface="Calibri"/>
              </a:rPr>
              <a:t>when a parent </a:t>
            </a:r>
            <a:r>
              <a:rPr lang="en-US" sz="2000" i="1" dirty="0">
                <a:solidFill>
                  <a:srgbClr val="7F7F7F"/>
                </a:solidFill>
              </a:rPr>
              <a:t>deserts</a:t>
            </a:r>
            <a:r>
              <a:rPr lang="en-US" sz="2000" i="1" dirty="0">
                <a:solidFill>
                  <a:srgbClr val="7F7F7F"/>
                </a:solidFill>
                <a:latin typeface="Calibri"/>
                <a:ea typeface="Calibri"/>
                <a:cs typeface="Calibri"/>
                <a:sym typeface="Calibri"/>
              </a:rPr>
              <a:t> an infant without regard for the infant's physical health, safety or welfare</a:t>
            </a:r>
            <a:endParaRPr sz="2000" i="1" dirty="0">
              <a:solidFill>
                <a:srgbClr val="7F7F7F"/>
              </a:solidFill>
              <a:latin typeface="Calibri"/>
              <a:ea typeface="Calibri"/>
              <a:cs typeface="Calibri"/>
              <a:sym typeface="Calibri"/>
            </a:endParaRPr>
          </a:p>
          <a:p>
            <a:pPr marL="0" lvl="0" indent="0" algn="l" rtl="0">
              <a:lnSpc>
                <a:spcPct val="90000"/>
              </a:lnSpc>
              <a:spcBef>
                <a:spcPts val="0"/>
              </a:spcBef>
              <a:spcAft>
                <a:spcPts val="0"/>
              </a:spcAft>
              <a:buClr>
                <a:srgbClr val="7F7F7F"/>
              </a:buClr>
              <a:buSzPts val="2000"/>
              <a:buNone/>
            </a:pPr>
            <a:endParaRPr sz="2000" i="1" dirty="0">
              <a:solidFill>
                <a:srgbClr val="7F7F7F"/>
              </a:solidFill>
            </a:endParaRPr>
          </a:p>
          <a:p>
            <a:pPr marL="0" lvl="0" indent="0" algn="l" rtl="0">
              <a:lnSpc>
                <a:spcPct val="90000"/>
              </a:lnSpc>
              <a:spcBef>
                <a:spcPts val="1000"/>
              </a:spcBef>
              <a:spcAft>
                <a:spcPts val="0"/>
              </a:spcAft>
              <a:buClr>
                <a:srgbClr val="7F7F7F"/>
              </a:buClr>
              <a:buSzPts val="2000"/>
              <a:buNone/>
            </a:pPr>
            <a:r>
              <a:rPr lang="en-US" sz="2000" b="1" dirty="0">
                <a:solidFill>
                  <a:srgbClr val="7F7F7F"/>
                </a:solidFill>
                <a:latin typeface="Calibri"/>
                <a:ea typeface="Calibri"/>
                <a:cs typeface="Calibri"/>
                <a:sym typeface="Calibri"/>
              </a:rPr>
              <a:t>Infant Relinquishment/Surre</a:t>
            </a:r>
            <a:r>
              <a:rPr lang="en-US" sz="2000" b="1" dirty="0">
                <a:solidFill>
                  <a:srgbClr val="7F7F7F"/>
                </a:solidFill>
              </a:rPr>
              <a:t>nder</a:t>
            </a:r>
            <a:r>
              <a:rPr lang="en-US" sz="2000" b="1" dirty="0">
                <a:solidFill>
                  <a:srgbClr val="7F7F7F"/>
                </a:solidFill>
                <a:latin typeface="Calibri"/>
                <a:ea typeface="Calibri"/>
                <a:cs typeface="Calibri"/>
                <a:sym typeface="Calibri"/>
              </a:rPr>
              <a:t>: </a:t>
            </a:r>
            <a:r>
              <a:rPr lang="en-US" sz="2000" i="1" dirty="0">
                <a:solidFill>
                  <a:srgbClr val="7F7F7F"/>
                </a:solidFill>
                <a:latin typeface="Calibri"/>
                <a:ea typeface="Calibri"/>
                <a:cs typeface="Calibri"/>
                <a:sym typeface="Calibri"/>
              </a:rPr>
              <a:t>when a parent safely relinquishes/surre</a:t>
            </a:r>
            <a:r>
              <a:rPr lang="en-US" sz="2000" i="1" dirty="0">
                <a:solidFill>
                  <a:srgbClr val="7F7F7F"/>
                </a:solidFill>
              </a:rPr>
              <a:t>nders</a:t>
            </a:r>
            <a:r>
              <a:rPr lang="en-US" sz="2000" i="1" dirty="0">
                <a:solidFill>
                  <a:srgbClr val="7F7F7F"/>
                </a:solidFill>
                <a:latin typeface="Calibri"/>
                <a:ea typeface="Calibri"/>
                <a:cs typeface="Calibri"/>
                <a:sym typeface="Calibri"/>
              </a:rPr>
              <a:t> their infant to a Safe Haven provider</a:t>
            </a:r>
            <a:endParaRPr sz="2000" i="1" dirty="0">
              <a:solidFill>
                <a:srgbClr val="7F7F7F"/>
              </a:solidFill>
              <a:latin typeface="Calibri"/>
              <a:ea typeface="Calibri"/>
              <a:cs typeface="Calibri"/>
              <a:sym typeface="Calibri"/>
            </a:endParaRPr>
          </a:p>
          <a:p>
            <a:pPr marL="0" lvl="0" indent="0" algn="l" rtl="0">
              <a:lnSpc>
                <a:spcPct val="90000"/>
              </a:lnSpc>
              <a:spcBef>
                <a:spcPts val="1000"/>
              </a:spcBef>
              <a:spcAft>
                <a:spcPts val="0"/>
              </a:spcAft>
              <a:buClr>
                <a:srgbClr val="7F7F7F"/>
              </a:buClr>
              <a:buSzPts val="2000"/>
              <a:buNone/>
            </a:pPr>
            <a:endParaRPr sz="2000" i="1" dirty="0">
              <a:solidFill>
                <a:srgbClr val="7F7F7F"/>
              </a:solidFill>
            </a:endParaRPr>
          </a:p>
          <a:p>
            <a:pPr marL="0" lvl="0" indent="0" algn="l" rtl="0">
              <a:lnSpc>
                <a:spcPct val="90000"/>
              </a:lnSpc>
              <a:spcBef>
                <a:spcPts val="1000"/>
              </a:spcBef>
              <a:spcAft>
                <a:spcPts val="0"/>
              </a:spcAft>
              <a:buClr>
                <a:srgbClr val="7F7F7F"/>
              </a:buClr>
              <a:buSzPts val="2000"/>
              <a:buNone/>
            </a:pPr>
            <a:r>
              <a:rPr lang="en-US" sz="2000" b="1" dirty="0">
                <a:solidFill>
                  <a:srgbClr val="7F7F7F"/>
                </a:solidFill>
                <a:latin typeface="Calibri"/>
                <a:ea typeface="Calibri"/>
                <a:cs typeface="Calibri"/>
                <a:sym typeface="Calibri"/>
              </a:rPr>
              <a:t>Safe Haven: </a:t>
            </a:r>
            <a:r>
              <a:rPr lang="en-US" sz="2000" i="1" dirty="0">
                <a:solidFill>
                  <a:srgbClr val="7F7F7F"/>
                </a:solidFill>
                <a:latin typeface="Calibri"/>
                <a:ea typeface="Calibri"/>
                <a:cs typeface="Calibri"/>
                <a:sym typeface="Calibri"/>
              </a:rPr>
              <a:t>a designated provider or location where parents may relinquish</a:t>
            </a:r>
            <a:r>
              <a:rPr lang="en-US" sz="2000" i="1">
                <a:solidFill>
                  <a:srgbClr val="7F7F7F"/>
                </a:solidFill>
                <a:latin typeface="Calibri"/>
                <a:ea typeface="Calibri"/>
                <a:cs typeface="Calibri"/>
                <a:sym typeface="Calibri"/>
              </a:rPr>
              <a:t>/surrender an infant to an on-duty staff member or may utilize an infant safety device if one is available</a:t>
            </a:r>
            <a:endParaRPr sz="2000" i="1">
              <a:solidFill>
                <a:srgbClr val="7F7F7F"/>
              </a:solidFill>
              <a:latin typeface="Calibri"/>
              <a:ea typeface="Calibri"/>
              <a:cs typeface="Calibri"/>
              <a:sym typeface="Calibri"/>
            </a:endParaRPr>
          </a:p>
        </p:txBody>
      </p:sp>
      <p:pic>
        <p:nvPicPr>
          <p:cNvPr id="136" name="Google Shape;136;p6" descr="Photo of a wooden gavel on a stand."/>
          <p:cNvPicPr preferRelativeResize="0"/>
          <p:nvPr/>
        </p:nvPicPr>
        <p:blipFill rotWithShape="1">
          <a:blip r:embed="rId3">
            <a:alphaModFix/>
          </a:blip>
          <a:srcRect l="28606" t="137" r="42785" b="-907"/>
          <a:stretch/>
        </p:blipFill>
        <p:spPr>
          <a:xfrm>
            <a:off x="1" y="-1654"/>
            <a:ext cx="3547260" cy="6918233"/>
          </a:xfrm>
          <a:prstGeom prst="rect">
            <a:avLst/>
          </a:prstGeom>
          <a:noFill/>
          <a:ln>
            <a:noFill/>
          </a:ln>
        </p:spPr>
      </p:pic>
      <p:pic>
        <p:nvPicPr>
          <p:cNvPr id="137" name="Google Shape;137;p6" descr="A baby's hand holding a baby's finger&#10;&#10;Description automatically generated"/>
          <p:cNvPicPr preferRelativeResize="0"/>
          <p:nvPr/>
        </p:nvPicPr>
        <p:blipFill rotWithShape="1">
          <a:blip r:embed="rId4">
            <a:alphaModFix/>
          </a:blip>
          <a:srcRect t="2490" r="21030" b="1414"/>
          <a:stretch/>
        </p:blipFill>
        <p:spPr>
          <a:xfrm rot="5400000">
            <a:off x="-648223" y="648224"/>
            <a:ext cx="6857999" cy="556155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7"/>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7"/>
          <p:cNvSpPr/>
          <p:nvPr/>
        </p:nvSpPr>
        <p:spPr>
          <a:xfrm>
            <a:off x="20379" y="371093"/>
            <a:ext cx="12184810" cy="6489290"/>
          </a:xfrm>
          <a:prstGeom prst="rect">
            <a:avLst/>
          </a:prstGeom>
          <a:solidFill>
            <a:srgbClr val="FFFFFF">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7"/>
          <p:cNvSpPr txBox="1">
            <a:spLocks noGrp="1"/>
          </p:cNvSpPr>
          <p:nvPr>
            <p:ph type="title"/>
          </p:nvPr>
        </p:nvSpPr>
        <p:spPr>
          <a:xfrm>
            <a:off x="838200" y="1337626"/>
            <a:ext cx="850772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NSHA Communication Model</a:t>
            </a:r>
            <a:endParaRPr>
              <a:latin typeface="Arial"/>
              <a:ea typeface="Arial"/>
              <a:cs typeface="Arial"/>
              <a:sym typeface="Arial"/>
            </a:endParaRPr>
          </a:p>
        </p:txBody>
      </p:sp>
      <p:sp>
        <p:nvSpPr>
          <p:cNvPr id="145" name="Google Shape;145;p7"/>
          <p:cNvSpPr txBox="1">
            <a:spLocks noGrp="1"/>
          </p:cNvSpPr>
          <p:nvPr>
            <p:ph type="body" idx="1"/>
          </p:nvPr>
        </p:nvSpPr>
        <p:spPr>
          <a:xfrm>
            <a:off x="838200" y="2440169"/>
            <a:ext cx="10515600" cy="102790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0000"/>
              </a:buClr>
              <a:buSzPts val="2400"/>
              <a:buNone/>
            </a:pPr>
            <a:r>
              <a:rPr lang="en-US" sz="2400" i="0" u="none" strike="noStrike">
                <a:solidFill>
                  <a:srgbClr val="000000"/>
                </a:solidFill>
                <a:latin typeface="Arial"/>
                <a:ea typeface="Arial"/>
                <a:cs typeface="Arial"/>
                <a:sym typeface="Arial"/>
              </a:rPr>
              <a:t>Options for Mother/Parent</a:t>
            </a:r>
            <a:endParaRPr>
              <a:solidFill>
                <a:srgbClr val="7F7F7F"/>
              </a:solidFill>
              <a:latin typeface="Arial"/>
              <a:ea typeface="Arial"/>
              <a:cs typeface="Arial"/>
              <a:sym typeface="Arial"/>
            </a:endParaRPr>
          </a:p>
        </p:txBody>
      </p:sp>
      <p:sp>
        <p:nvSpPr>
          <p:cNvPr id="146" name="Google Shape;146;p7"/>
          <p:cNvSpPr txBox="1"/>
          <p:nvPr/>
        </p:nvSpPr>
        <p:spPr>
          <a:xfrm>
            <a:off x="838200" y="2908523"/>
            <a:ext cx="10515600" cy="13257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7F7F7F"/>
              </a:buClr>
              <a:buSzPts val="2000"/>
              <a:buFont typeface="Arial"/>
              <a:buNone/>
            </a:pPr>
            <a:r>
              <a:rPr lang="en-US" sz="2000">
                <a:solidFill>
                  <a:srgbClr val="7F7F7F"/>
                </a:solidFill>
                <a:latin typeface="Calibri"/>
                <a:ea typeface="Calibri"/>
                <a:cs typeface="Calibri"/>
                <a:sym typeface="Calibri"/>
              </a:rPr>
              <a:t>Before choosing to relinquish an infant, parents should be educated about all their options. The NSHA communication model includes sharing information and providing support to parents for the prevention of infant abandonment. These options include</a:t>
            </a:r>
            <a:r>
              <a:rPr lang="en-US" sz="2000" b="1">
                <a:solidFill>
                  <a:srgbClr val="7F7F7F"/>
                </a:solidFill>
                <a:latin typeface="Calibri"/>
                <a:ea typeface="Calibri"/>
                <a:cs typeface="Calibri"/>
                <a:sym typeface="Calibri"/>
              </a:rPr>
              <a:t> </a:t>
            </a:r>
            <a:r>
              <a:rPr lang="en-US" sz="2000" b="1">
                <a:solidFill>
                  <a:schemeClr val="dk1"/>
                </a:solidFill>
                <a:latin typeface="Calibri"/>
                <a:ea typeface="Calibri"/>
                <a:cs typeface="Calibri"/>
                <a:sym typeface="Calibri"/>
              </a:rPr>
              <a:t>parenting, temporary placement, adoption</a:t>
            </a:r>
            <a:r>
              <a:rPr lang="en-US" sz="2000">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and Safe Haven relinquishment</a:t>
            </a:r>
            <a:r>
              <a:rPr lang="en-US" sz="2000">
                <a:solidFill>
                  <a:schemeClr val="dk1"/>
                </a:solidFill>
                <a:latin typeface="Calibri"/>
                <a:ea typeface="Calibri"/>
                <a:cs typeface="Calibri"/>
                <a:sym typeface="Calibri"/>
              </a:rPr>
              <a:t>.</a:t>
            </a:r>
            <a:endParaRPr>
              <a:solidFill>
                <a:schemeClr val="dk1"/>
              </a:solidFill>
            </a:endParaRPr>
          </a:p>
        </p:txBody>
      </p:sp>
      <p:sp>
        <p:nvSpPr>
          <p:cNvPr id="147" name="Google Shape;147;p7"/>
          <p:cNvSpPr txBox="1"/>
          <p:nvPr/>
        </p:nvSpPr>
        <p:spPr>
          <a:xfrm>
            <a:off x="838200" y="4362362"/>
            <a:ext cx="10515600" cy="6063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000000"/>
                </a:solidFill>
                <a:latin typeface="Arial"/>
                <a:ea typeface="Arial"/>
                <a:cs typeface="Arial"/>
                <a:sym typeface="Arial"/>
              </a:rPr>
              <a:t>Parenting</a:t>
            </a:r>
            <a:endParaRPr sz="2800">
              <a:solidFill>
                <a:srgbClr val="7F7F7F"/>
              </a:solidFill>
              <a:latin typeface="Arial"/>
              <a:ea typeface="Arial"/>
              <a:cs typeface="Arial"/>
              <a:sym typeface="Arial"/>
            </a:endParaRPr>
          </a:p>
        </p:txBody>
      </p:sp>
      <p:sp>
        <p:nvSpPr>
          <p:cNvPr id="148" name="Google Shape;148;p7"/>
          <p:cNvSpPr txBox="1"/>
          <p:nvPr/>
        </p:nvSpPr>
        <p:spPr>
          <a:xfrm>
            <a:off x="838200" y="4859029"/>
            <a:ext cx="5094300" cy="1100400"/>
          </a:xfrm>
          <a:prstGeom prst="rect">
            <a:avLst/>
          </a:prstGeom>
          <a:noFill/>
          <a:ln>
            <a:noFill/>
          </a:ln>
        </p:spPr>
        <p:txBody>
          <a:bodyPr spcFirstLastPara="1" wrap="square" lIns="91425" tIns="45700" rIns="91425" bIns="45700" anchor="t" anchorCtr="0">
            <a:normAutofit lnSpcReduction="10000"/>
          </a:bodyPr>
          <a:lstStyle/>
          <a:p>
            <a:pPr marL="228600" marR="0" lvl="0" indent="-228600" algn="l" rtl="0">
              <a:lnSpc>
                <a:spcPct val="100000"/>
              </a:lnSpc>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Discuss what would cause the parent to feel they are unable to parent the infant.</a:t>
            </a:r>
            <a:endParaRPr/>
          </a:p>
          <a:p>
            <a:pPr marL="228600" marR="0" lvl="0" indent="-228600" algn="l" rtl="0">
              <a:lnSpc>
                <a:spcPct val="100000"/>
              </a:lnSpc>
              <a:spcBef>
                <a:spcPts val="100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Provide necessary parenting resources.</a:t>
            </a:r>
            <a:endParaRPr/>
          </a:p>
        </p:txBody>
      </p:sp>
      <p:sp>
        <p:nvSpPr>
          <p:cNvPr id="149" name="Google Shape;149;p7"/>
          <p:cNvSpPr txBox="1"/>
          <p:nvPr/>
        </p:nvSpPr>
        <p:spPr>
          <a:xfrm>
            <a:off x="5932499" y="4859028"/>
            <a:ext cx="5094300" cy="8049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Inform the parent that a temporary placement option is available.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8"/>
          <p:cNvSpPr/>
          <p:nvPr/>
        </p:nvSpPr>
        <p:spPr>
          <a:xfrm>
            <a:off x="4233" y="-1412"/>
            <a:ext cx="12200956" cy="372505"/>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8"/>
          <p:cNvSpPr/>
          <p:nvPr/>
        </p:nvSpPr>
        <p:spPr>
          <a:xfrm>
            <a:off x="20379" y="371093"/>
            <a:ext cx="12184810" cy="6489290"/>
          </a:xfrm>
          <a:prstGeom prst="rect">
            <a:avLst/>
          </a:prstGeom>
          <a:solidFill>
            <a:srgbClr val="FFFFFF">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6" name="Google Shape;156;p8"/>
          <p:cNvSpPr txBox="1"/>
          <p:nvPr/>
        </p:nvSpPr>
        <p:spPr>
          <a:xfrm>
            <a:off x="838200" y="1354886"/>
            <a:ext cx="10515600" cy="6063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000000"/>
                </a:solidFill>
                <a:latin typeface="Arial"/>
                <a:ea typeface="Arial"/>
                <a:cs typeface="Arial"/>
                <a:sym typeface="Arial"/>
              </a:rPr>
              <a:t>Adoption</a:t>
            </a:r>
            <a:endParaRPr sz="2800">
              <a:solidFill>
                <a:srgbClr val="7F7F7F"/>
              </a:solidFill>
              <a:latin typeface="Arial"/>
              <a:ea typeface="Arial"/>
              <a:cs typeface="Arial"/>
              <a:sym typeface="Arial"/>
            </a:endParaRPr>
          </a:p>
        </p:txBody>
      </p:sp>
      <p:sp>
        <p:nvSpPr>
          <p:cNvPr id="157" name="Google Shape;157;p8"/>
          <p:cNvSpPr txBox="1"/>
          <p:nvPr/>
        </p:nvSpPr>
        <p:spPr>
          <a:xfrm>
            <a:off x="838200" y="1823252"/>
            <a:ext cx="5094249" cy="166813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Utilize adoption experts and resources if a mother is willing to consider this option.</a:t>
            </a:r>
            <a:endParaRPr/>
          </a:p>
          <a:p>
            <a:pPr marL="228600" marR="0" lvl="0" indent="-228600" algn="l" rtl="0">
              <a:lnSpc>
                <a:spcPct val="100000"/>
              </a:lnSpc>
              <a:spcBef>
                <a:spcPts val="100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NSHA does </a:t>
            </a:r>
            <a:r>
              <a:rPr lang="en-US" sz="2000" b="1">
                <a:solidFill>
                  <a:srgbClr val="595959"/>
                </a:solidFill>
                <a:latin typeface="Calibri"/>
                <a:ea typeface="Calibri"/>
                <a:cs typeface="Calibri"/>
                <a:sym typeface="Calibri"/>
              </a:rPr>
              <a:t>not</a:t>
            </a:r>
            <a:r>
              <a:rPr lang="en-US" sz="2000">
                <a:solidFill>
                  <a:srgbClr val="7F7F7F"/>
                </a:solidFill>
                <a:latin typeface="Calibri"/>
                <a:ea typeface="Calibri"/>
                <a:cs typeface="Calibri"/>
                <a:sym typeface="Calibri"/>
              </a:rPr>
              <a:t> place infants or facilitate adoption in any way.</a:t>
            </a:r>
            <a:endParaRPr/>
          </a:p>
        </p:txBody>
      </p:sp>
      <p:sp>
        <p:nvSpPr>
          <p:cNvPr id="158" name="Google Shape;158;p8"/>
          <p:cNvSpPr txBox="1"/>
          <p:nvPr/>
        </p:nvSpPr>
        <p:spPr>
          <a:xfrm>
            <a:off x="5932449" y="1975302"/>
            <a:ext cx="5094249" cy="1051087"/>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NSHA utilizes a rotating list of agencies or </a:t>
            </a:r>
            <a:r>
              <a:rPr lang="en-US" sz="2000">
                <a:solidFill>
                  <a:srgbClr val="595959"/>
                </a:solidFill>
                <a:latin typeface="Calibri"/>
                <a:ea typeface="Calibri"/>
                <a:cs typeface="Calibri"/>
                <a:sym typeface="Calibri"/>
              </a:rPr>
              <a:t>www.adoptmatch.com</a:t>
            </a:r>
            <a:r>
              <a:rPr lang="en-US" sz="2000">
                <a:solidFill>
                  <a:srgbClr val="7F7F7F"/>
                </a:solidFill>
                <a:latin typeface="Calibri"/>
                <a:ea typeface="Calibri"/>
                <a:cs typeface="Calibri"/>
                <a:sym typeface="Calibri"/>
              </a:rPr>
              <a:t>.</a:t>
            </a:r>
            <a:endParaRPr/>
          </a:p>
        </p:txBody>
      </p:sp>
      <p:sp>
        <p:nvSpPr>
          <p:cNvPr id="159" name="Google Shape;159;p8"/>
          <p:cNvSpPr txBox="1"/>
          <p:nvPr/>
        </p:nvSpPr>
        <p:spPr>
          <a:xfrm>
            <a:off x="838200" y="3467034"/>
            <a:ext cx="10515600" cy="606356"/>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400"/>
              <a:buFont typeface="Arial"/>
              <a:buNone/>
            </a:pPr>
            <a:r>
              <a:rPr lang="en-US" sz="2400">
                <a:solidFill>
                  <a:srgbClr val="000000"/>
                </a:solidFill>
                <a:latin typeface="Arial"/>
                <a:ea typeface="Arial"/>
                <a:cs typeface="Arial"/>
                <a:sym typeface="Arial"/>
              </a:rPr>
              <a:t>Safe Haven Relinquishments</a:t>
            </a:r>
            <a:endParaRPr sz="2800">
              <a:solidFill>
                <a:srgbClr val="7F7F7F"/>
              </a:solidFill>
              <a:latin typeface="Arial"/>
              <a:ea typeface="Arial"/>
              <a:cs typeface="Arial"/>
              <a:sym typeface="Arial"/>
            </a:endParaRPr>
          </a:p>
        </p:txBody>
      </p:sp>
      <p:sp>
        <p:nvSpPr>
          <p:cNvPr id="160" name="Google Shape;160;p8"/>
          <p:cNvSpPr txBox="1"/>
          <p:nvPr/>
        </p:nvSpPr>
        <p:spPr>
          <a:xfrm>
            <a:off x="838200" y="3935401"/>
            <a:ext cx="5094249" cy="222008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This is a life saving, last resort.</a:t>
            </a:r>
            <a:endParaRPr/>
          </a:p>
          <a:p>
            <a:pPr marL="228600" marR="0" lvl="0" indent="-228600" algn="l" rtl="0">
              <a:lnSpc>
                <a:spcPct val="100000"/>
              </a:lnSpc>
              <a:spcBef>
                <a:spcPts val="100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NSHA can help coordinate a safe process for the parent and infant.</a:t>
            </a:r>
            <a:endParaRPr/>
          </a:p>
          <a:p>
            <a:pPr marL="228600" marR="0" lvl="0" indent="-228600" algn="l" rtl="0">
              <a:lnSpc>
                <a:spcPct val="100000"/>
              </a:lnSpc>
              <a:spcBef>
                <a:spcPts val="100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Provide information regarding the state law, Safe Haven providers, and confidentiality.</a:t>
            </a:r>
            <a:endParaRPr/>
          </a:p>
          <a:p>
            <a:pPr marL="228600" marR="0" lvl="0" indent="-101600" algn="l" rtl="0">
              <a:lnSpc>
                <a:spcPct val="100000"/>
              </a:lnSpc>
              <a:spcBef>
                <a:spcPts val="1000"/>
              </a:spcBef>
              <a:spcAft>
                <a:spcPts val="0"/>
              </a:spcAft>
              <a:buClr>
                <a:schemeClr val="dk1"/>
              </a:buClr>
              <a:buSzPts val="2000"/>
              <a:buFont typeface="Arial"/>
              <a:buNone/>
            </a:pPr>
            <a:endParaRPr sz="2000">
              <a:solidFill>
                <a:srgbClr val="7F7F7F"/>
              </a:solidFill>
              <a:latin typeface="Calibri"/>
              <a:ea typeface="Calibri"/>
              <a:cs typeface="Calibri"/>
              <a:sym typeface="Calibri"/>
            </a:endParaRPr>
          </a:p>
        </p:txBody>
      </p:sp>
      <p:sp>
        <p:nvSpPr>
          <p:cNvPr id="161" name="Google Shape;161;p8"/>
          <p:cNvSpPr txBox="1"/>
          <p:nvPr/>
        </p:nvSpPr>
        <p:spPr>
          <a:xfrm>
            <a:off x="5932449" y="4448349"/>
            <a:ext cx="5094249" cy="1487667"/>
          </a:xfrm>
          <a:prstGeom prst="rect">
            <a:avLst/>
          </a:prstGeom>
          <a:noFill/>
          <a:ln>
            <a:noFill/>
          </a:ln>
        </p:spPr>
        <p:txBody>
          <a:bodyPr spcFirstLastPara="1" wrap="square" lIns="91425" tIns="45700" rIns="91425" bIns="45700" anchor="t" anchorCtr="0">
            <a:normAutofit/>
          </a:bodyPr>
          <a:lstStyle/>
          <a:p>
            <a:pPr marL="228600" marR="0" lvl="0" indent="-101600" algn="l" rtl="0">
              <a:lnSpc>
                <a:spcPct val="100000"/>
              </a:lnSpc>
              <a:spcBef>
                <a:spcPts val="0"/>
              </a:spcBef>
              <a:spcAft>
                <a:spcPts val="0"/>
              </a:spcAft>
              <a:buClr>
                <a:schemeClr val="dk1"/>
              </a:buClr>
              <a:buSzPts val="2000"/>
              <a:buFont typeface="Arial"/>
              <a:buNone/>
            </a:pPr>
            <a:endParaRPr sz="2000">
              <a:solidFill>
                <a:srgbClr val="7F7F7F"/>
              </a:solidFill>
              <a:latin typeface="Calibri"/>
              <a:ea typeface="Calibri"/>
              <a:cs typeface="Calibri"/>
              <a:sym typeface="Calibri"/>
            </a:endParaRPr>
          </a:p>
        </p:txBody>
      </p:sp>
      <p:sp>
        <p:nvSpPr>
          <p:cNvPr id="162" name="Google Shape;162;p8"/>
          <p:cNvSpPr txBox="1"/>
          <p:nvPr/>
        </p:nvSpPr>
        <p:spPr>
          <a:xfrm>
            <a:off x="5932448" y="3932031"/>
            <a:ext cx="5094249" cy="222008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rgbClr val="7F7F7F"/>
              </a:buClr>
              <a:buSzPts val="2000"/>
              <a:buFont typeface="Arial"/>
              <a:buChar char="•"/>
            </a:pPr>
            <a:r>
              <a:rPr lang="en-US" sz="2000">
                <a:solidFill>
                  <a:srgbClr val="7F7F7F"/>
                </a:solidFill>
                <a:latin typeface="Calibri"/>
                <a:ea typeface="Calibri"/>
                <a:cs typeface="Calibri"/>
                <a:sym typeface="Calibri"/>
              </a:rPr>
              <a:t>If the parent contacts you regarding re-claiming custody of the infant, please direct the parent to contact the local Department of Child and Family Services or Department of Social Services to initiate this process and discuss options.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9"/>
          <p:cNvSpPr/>
          <p:nvPr/>
        </p:nvSpPr>
        <p:spPr>
          <a:xfrm>
            <a:off x="4233" y="-1412"/>
            <a:ext cx="12196794" cy="6865056"/>
          </a:xfrm>
          <a:prstGeom prst="rect">
            <a:avLst/>
          </a:prstGeom>
          <a:solidFill>
            <a:srgbClr val="F8676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 name="Google Shape;168;p9"/>
          <p:cNvSpPr txBox="1"/>
          <p:nvPr/>
        </p:nvSpPr>
        <p:spPr>
          <a:xfrm>
            <a:off x="1358166" y="2939967"/>
            <a:ext cx="6632620" cy="989238"/>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6600"/>
              <a:buFont typeface="Arial"/>
              <a:buNone/>
            </a:pPr>
            <a:r>
              <a:rPr lang="en-US" sz="6600">
                <a:solidFill>
                  <a:srgbClr val="FFFFFF"/>
                </a:solidFill>
                <a:latin typeface="Arial"/>
                <a:ea typeface="Arial"/>
                <a:cs typeface="Arial"/>
                <a:sym typeface="Arial"/>
              </a:rPr>
              <a:t>Safe Haven Laws</a:t>
            </a:r>
            <a:endParaRPr sz="4400">
              <a:solidFill>
                <a:schemeClr val="dk1"/>
              </a:solidFill>
              <a:latin typeface="Calibri"/>
              <a:ea typeface="Calibri"/>
              <a:cs typeface="Calibri"/>
              <a:sym typeface="Calibri"/>
            </a:endParaRPr>
          </a:p>
        </p:txBody>
      </p:sp>
      <p:pic>
        <p:nvPicPr>
          <p:cNvPr id="169" name="Google Shape;169;p9" descr="Chevron arrows with solid fill"/>
          <p:cNvPicPr preferRelativeResize="0"/>
          <p:nvPr/>
        </p:nvPicPr>
        <p:blipFill rotWithShape="1">
          <a:blip r:embed="rId3">
            <a:alphaModFix/>
          </a:blip>
          <a:srcRect/>
          <a:stretch/>
        </p:blipFill>
        <p:spPr>
          <a:xfrm rot="10800000">
            <a:off x="9062434" y="2982532"/>
            <a:ext cx="1966174" cy="9144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2858</Words>
  <Application>Microsoft Office PowerPoint</Application>
  <PresentationFormat>Widescreen</PresentationFormat>
  <Paragraphs>231</Paragraphs>
  <Slides>52</Slides>
  <Notes>52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Calibri</vt:lpstr>
      <vt:lpstr>office theme</vt:lpstr>
      <vt:lpstr>National Safe  Haven Alliance </vt:lpstr>
      <vt:lpstr>Welcome to the National Safe Haven Alliance  Safe Haven training! </vt:lpstr>
      <vt:lpstr>About This Course </vt:lpstr>
      <vt:lpstr>PowerPoint Presentation</vt:lpstr>
      <vt:lpstr>Introduction</vt:lpstr>
      <vt:lpstr>Terms to Know </vt:lpstr>
      <vt:lpstr>NSHA Communication Model</vt:lpstr>
      <vt:lpstr>PowerPoint Presentation</vt:lpstr>
      <vt:lpstr>PowerPoint Presentation</vt:lpstr>
      <vt:lpstr>Safe Haven Laws</vt:lpstr>
      <vt:lpstr>PowerPoint Presentation</vt:lpstr>
      <vt:lpstr>Designated Safe Haven Locations</vt:lpstr>
      <vt:lpstr>Safe Haven Signage </vt:lpstr>
      <vt:lpstr>State Specific Signage</vt:lpstr>
      <vt:lpstr>Providing a Safe and Confidential Environment</vt:lpstr>
      <vt:lpstr>Best Practices for Safe Haven Providers </vt:lpstr>
      <vt:lpstr>What if the child is older than the  Safe Haven law allows? </vt:lpstr>
      <vt:lpstr>PowerPoint Presentation</vt:lpstr>
      <vt:lpstr>Best Practices for Hospital Staff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Practices  for Fire/EMS  &amp; Police Staff</vt:lpstr>
      <vt:lpstr>PowerPoint Presentation</vt:lpstr>
      <vt:lpstr>PowerPoint Presentation</vt:lpstr>
      <vt:lpstr>PowerPoint Presentation</vt:lpstr>
      <vt:lpstr>PowerPoint Presentation</vt:lpstr>
      <vt:lpstr>PowerPoint Presentation</vt:lpstr>
      <vt:lpstr>PowerPoint Presentation</vt:lpstr>
      <vt:lpstr>Questions?</vt:lpstr>
      <vt:lpstr>Hospital Scenario</vt:lpstr>
      <vt:lpstr>PowerPoint Presentation</vt:lpstr>
      <vt:lpstr>PowerPoint Presentation</vt:lpstr>
      <vt:lpstr>Emergency Medical Services Agency Scenario</vt:lpstr>
      <vt:lpstr>PowerPoint Presentation</vt:lpstr>
      <vt:lpstr>PowerPoint Presentation</vt:lpstr>
      <vt:lpstr>PowerPoint Presentation</vt:lpstr>
      <vt:lpstr>What happens to the infant?</vt:lpstr>
      <vt:lpstr>PowerPoint Presentation</vt:lpstr>
      <vt:lpstr>PowerPoint Presentation</vt:lpstr>
      <vt:lpstr>Rights of Relinquishing Parents</vt:lpstr>
      <vt:lpstr>PowerPoint Presentation</vt:lpstr>
      <vt:lpstr>PowerPoint Presentation</vt:lpstr>
      <vt:lpstr>Course Conclusion</vt:lpstr>
      <vt:lpstr>Course Evaluation</vt:lpstr>
      <vt:lpstr>How Can NSHA help?</vt:lpstr>
      <vt:lpstr>Available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Safe  Haven Alliance </dc:title>
  <dc:creator>Leah Kipley</dc:creator>
  <cp:lastModifiedBy>Leah Kipley</cp:lastModifiedBy>
  <cp:revision>2</cp:revision>
  <dcterms:created xsi:type="dcterms:W3CDTF">2023-10-25T16:38:57Z</dcterms:created>
  <dcterms:modified xsi:type="dcterms:W3CDTF">2024-04-08T16:31:34Z</dcterms:modified>
</cp:coreProperties>
</file>